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310" r:id="rId4"/>
    <p:sldId id="311" r:id="rId5"/>
    <p:sldId id="312" r:id="rId6"/>
    <p:sldId id="264" r:id="rId7"/>
    <p:sldId id="273" r:id="rId8"/>
    <p:sldId id="276" r:id="rId9"/>
    <p:sldId id="275" r:id="rId10"/>
    <p:sldId id="277" r:id="rId11"/>
    <p:sldId id="265" r:id="rId12"/>
    <p:sldId id="270" r:id="rId13"/>
    <p:sldId id="266" r:id="rId14"/>
    <p:sldId id="258" r:id="rId15"/>
    <p:sldId id="278" r:id="rId16"/>
    <p:sldId id="279" r:id="rId17"/>
    <p:sldId id="280" r:id="rId18"/>
    <p:sldId id="269" r:id="rId19"/>
    <p:sldId id="268" r:id="rId20"/>
    <p:sldId id="313" r:id="rId21"/>
    <p:sldId id="314" r:id="rId22"/>
    <p:sldId id="315" r:id="rId23"/>
    <p:sldId id="267" r:id="rId24"/>
    <p:sldId id="281" r:id="rId25"/>
    <p:sldId id="292" r:id="rId26"/>
    <p:sldId id="291" r:id="rId27"/>
    <p:sldId id="282" r:id="rId28"/>
    <p:sldId id="283" r:id="rId29"/>
    <p:sldId id="284" r:id="rId30"/>
    <p:sldId id="271" r:id="rId31"/>
    <p:sldId id="285" r:id="rId32"/>
    <p:sldId id="272" r:id="rId33"/>
    <p:sldId id="286" r:id="rId34"/>
    <p:sldId id="287" r:id="rId35"/>
    <p:sldId id="288" r:id="rId36"/>
    <p:sldId id="289" r:id="rId37"/>
    <p:sldId id="290" r:id="rId38"/>
    <p:sldId id="304" r:id="rId39"/>
    <p:sldId id="308" r:id="rId40"/>
    <p:sldId id="306" r:id="rId41"/>
    <p:sldId id="316" r:id="rId42"/>
    <p:sldId id="309" r:id="rId43"/>
    <p:sldId id="307" r:id="rId44"/>
    <p:sldId id="293" r:id="rId45"/>
    <p:sldId id="317" r:id="rId46"/>
    <p:sldId id="259" r:id="rId47"/>
    <p:sldId id="318" r:id="rId48"/>
    <p:sldId id="319" r:id="rId49"/>
    <p:sldId id="262" r:id="rId50"/>
    <p:sldId id="274" r:id="rId51"/>
    <p:sldId id="296" r:id="rId52"/>
    <p:sldId id="294" r:id="rId53"/>
    <p:sldId id="295" r:id="rId54"/>
    <p:sldId id="260" r:id="rId55"/>
    <p:sldId id="302" r:id="rId56"/>
    <p:sldId id="297" r:id="rId57"/>
    <p:sldId id="298" r:id="rId58"/>
    <p:sldId id="261" r:id="rId59"/>
    <p:sldId id="299" r:id="rId60"/>
    <p:sldId id="301" r:id="rId61"/>
    <p:sldId id="303" r:id="rId62"/>
    <p:sldId id="300" r:id="rId63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66" autoAdjust="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155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C8009-07FF-4BF2-9B4C-C9522270C7B8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C667A-E4BF-40CB-804A-D7D35EFFD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163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1" y="0"/>
            <a:ext cx="288925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9A091-71B1-4DA7-8B14-65DFAB0D060C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5075"/>
            <a:ext cx="444023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50816"/>
            <a:ext cx="5335588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78477"/>
            <a:ext cx="288925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1" y="9378477"/>
            <a:ext cx="288925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7CE45-6F19-4870-979C-E89002D2C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71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306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26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45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56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89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62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33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28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75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66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95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227-CC6A-4CEC-9E0A-7536F96CCC19}" type="datetimeFigureOut">
              <a:rPr lang="nl-NL" smtClean="0"/>
              <a:pPr/>
              <a:t>29-5-2019</a:t>
            </a:fld>
            <a:endParaRPr lang="nl-NL"/>
          </a:p>
        </p:txBody>
      </p:sp>
      <p:sp>
        <p:nvSpPr>
          <p:cNvPr id="20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C7D-E367-45E4-81DC-41CD81C0DF4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227-CC6A-4CEC-9E0A-7536F96CCC19}" type="datetimeFigureOut">
              <a:rPr lang="nl-NL" smtClean="0"/>
              <a:pPr/>
              <a:t>29-5-2019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C7D-E367-45E4-81DC-41CD81C0DF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227-CC6A-4CEC-9E0A-7536F96CCC19}" type="datetimeFigureOut">
              <a:rPr lang="nl-NL" smtClean="0"/>
              <a:pPr/>
              <a:t>29-5-2019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C7D-E367-45E4-81DC-41CD81C0DF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227-CC6A-4CEC-9E0A-7536F96CCC19}" type="datetimeFigureOut">
              <a:rPr lang="nl-NL" smtClean="0"/>
              <a:pPr/>
              <a:t>29-5-2019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C7D-E367-45E4-81DC-41CD81C0DF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227-CC6A-4CEC-9E0A-7536F96CCC19}" type="datetimeFigureOut">
              <a:rPr lang="nl-NL" smtClean="0"/>
              <a:pPr/>
              <a:t>29-5-2019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C7D-E367-45E4-81DC-41CD81C0DF4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227-CC6A-4CEC-9E0A-7536F96CCC19}" type="datetimeFigureOut">
              <a:rPr lang="nl-NL" smtClean="0"/>
              <a:pPr/>
              <a:t>29-5-2019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C7D-E367-45E4-81DC-41CD81C0DF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227-CC6A-4CEC-9E0A-7536F96CCC19}" type="datetimeFigureOut">
              <a:rPr lang="nl-NL" smtClean="0"/>
              <a:pPr/>
              <a:t>29-5-2019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C7D-E367-45E4-81DC-41CD81C0DF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227-CC6A-4CEC-9E0A-7536F96CCC19}" type="datetimeFigureOut">
              <a:rPr lang="nl-NL" smtClean="0"/>
              <a:pPr/>
              <a:t>29-5-2019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C7D-E367-45E4-81DC-41CD81C0DF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227-CC6A-4CEC-9E0A-7536F96CCC19}" type="datetimeFigureOut">
              <a:rPr lang="nl-NL" smtClean="0"/>
              <a:pPr/>
              <a:t>29-5-2019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C7D-E367-45E4-81DC-41CD81C0DF4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Rechthoe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227-CC6A-4CEC-9E0A-7536F96CCC19}" type="datetimeFigureOut">
              <a:rPr lang="nl-NL" smtClean="0"/>
              <a:pPr/>
              <a:t>29-5-2019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C7D-E367-45E4-81DC-41CD81C0DF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227-CC6A-4CEC-9E0A-7536F96CCC19}" type="datetimeFigureOut">
              <a:rPr lang="nl-NL" smtClean="0"/>
              <a:pPr/>
              <a:t>29-5-2019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9C7D-E367-45E4-81DC-41CD81C0DF4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9" name="Stroom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room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F79227-CC6A-4CEC-9E0A-7536F96CCC19}" type="datetimeFigureOut">
              <a:rPr lang="nl-NL" smtClean="0"/>
              <a:pPr/>
              <a:t>29-5-2019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1B9C7D-E367-45E4-81DC-41CD81C0DF4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Rechthoe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Hildebrandslied" TargetMode="External"/><Relationship Id="rId2" Type="http://schemas.openxmlformats.org/officeDocument/2006/relationships/hyperlink" Target="https://www.youtube.com/watch?v=FTSTR5TKCh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E4uvoVYm4p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youtube.com/watch?v=3tv0W6Q_SLs" TargetMode="External"/><Relationship Id="rId4" Type="http://schemas.openxmlformats.org/officeDocument/2006/relationships/hyperlink" Target="https://upload.wikimedia.org/wikipedia/commons/2/27/Gutenberg_bible_Old_Testament_Epistle_of_St_Jerome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Hv7bovUCpc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1ttK6s_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CcJuN47UcY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GkHjIkR460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2840" y="908720"/>
            <a:ext cx="7406640" cy="764846"/>
          </a:xfrm>
        </p:spPr>
        <p:txBody>
          <a:bodyPr/>
          <a:lstStyle/>
          <a:p>
            <a:pPr algn="ctr"/>
            <a:r>
              <a:rPr lang="nl-NL" dirty="0" err="1" smtClean="0"/>
              <a:t>Einführung</a:t>
            </a:r>
            <a:r>
              <a:rPr lang="nl-NL" dirty="0" smtClean="0"/>
              <a:t> in die </a:t>
            </a:r>
            <a:r>
              <a:rPr lang="nl-NL" dirty="0" err="1" smtClean="0"/>
              <a:t>Literatur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2840" y="1881487"/>
            <a:ext cx="7406640" cy="504056"/>
          </a:xfrm>
        </p:spPr>
        <p:txBody>
          <a:bodyPr/>
          <a:lstStyle/>
          <a:p>
            <a:pPr algn="ctr"/>
            <a:r>
              <a:rPr lang="nl-NL" dirty="0" err="1" smtClean="0"/>
              <a:t>Deutsch</a:t>
            </a:r>
            <a:r>
              <a:rPr lang="nl-NL" dirty="0" smtClean="0"/>
              <a:t> als </a:t>
            </a:r>
            <a:r>
              <a:rPr lang="nl-NL" dirty="0" err="1" smtClean="0"/>
              <a:t>Fremdsprache</a:t>
            </a:r>
            <a:r>
              <a:rPr lang="nl-NL" dirty="0" smtClean="0"/>
              <a:t> - </a:t>
            </a:r>
            <a:r>
              <a:rPr lang="nl-NL" dirty="0" err="1" smtClean="0"/>
              <a:t>Oberstufe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 descr="Irochka - Fotolia_co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823" y="2593464"/>
            <a:ext cx="6048672" cy="40324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920"/>
            <a:ext cx="3888432" cy="104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Bilderschriften</a:t>
            </a:r>
            <a:r>
              <a:rPr lang="nl-NL" sz="3600" dirty="0" smtClean="0"/>
              <a:t> </a:t>
            </a:r>
            <a:r>
              <a:rPr lang="nl-NL" sz="3600" dirty="0" err="1" smtClean="0"/>
              <a:t>im</a:t>
            </a:r>
            <a:r>
              <a:rPr lang="nl-NL" sz="3600" dirty="0" smtClean="0"/>
              <a:t> 21. </a:t>
            </a:r>
            <a:r>
              <a:rPr lang="nl-NL" sz="3600" dirty="0" err="1" smtClean="0"/>
              <a:t>Jahrhundert</a:t>
            </a:r>
            <a:endParaRPr lang="nl-NL" sz="3600" dirty="0"/>
          </a:p>
        </p:txBody>
      </p:sp>
      <p:sp>
        <p:nvSpPr>
          <p:cNvPr id="22" name="Tekstvak 21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72" y="1011806"/>
            <a:ext cx="4695315" cy="244827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78" y="3798818"/>
            <a:ext cx="4078909" cy="305918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39" y="3230862"/>
            <a:ext cx="3282148" cy="38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0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220" y="188640"/>
            <a:ext cx="7704856" cy="836712"/>
          </a:xfrm>
        </p:spPr>
        <p:txBody>
          <a:bodyPr>
            <a:normAutofit/>
          </a:bodyPr>
          <a:lstStyle/>
          <a:p>
            <a:r>
              <a:rPr lang="nl-NL" sz="3400" dirty="0" smtClean="0"/>
              <a:t>Die </a:t>
            </a:r>
            <a:r>
              <a:rPr lang="nl-NL" sz="3400" dirty="0" err="1" smtClean="0"/>
              <a:t>Entwicklung</a:t>
            </a:r>
            <a:r>
              <a:rPr lang="nl-NL" sz="3400" dirty="0" smtClean="0"/>
              <a:t> der </a:t>
            </a:r>
            <a:r>
              <a:rPr lang="nl-NL" sz="3400" dirty="0" err="1" smtClean="0"/>
              <a:t>deutschen</a:t>
            </a:r>
            <a:r>
              <a:rPr lang="nl-NL" sz="3400" dirty="0" smtClean="0"/>
              <a:t> </a:t>
            </a:r>
            <a:r>
              <a:rPr lang="nl-NL" sz="3400" dirty="0" err="1" smtClean="0"/>
              <a:t>Sprache</a:t>
            </a:r>
            <a:endParaRPr lang="nl-NL" sz="3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87624" y="1124744"/>
            <a:ext cx="7632848" cy="12525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nl-NL" altLang="nl-NL" sz="2400" dirty="0" smtClean="0"/>
              <a:t>Man denkt, </a:t>
            </a:r>
            <a:r>
              <a:rPr lang="nl-NL" altLang="nl-NL" sz="2400" dirty="0" err="1" smtClean="0"/>
              <a:t>dass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diese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Sprachen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auf</a:t>
            </a:r>
            <a:r>
              <a:rPr lang="nl-NL" altLang="nl-NL" sz="2400" dirty="0" smtClean="0"/>
              <a:t> Grund der </a:t>
            </a:r>
            <a:r>
              <a:rPr lang="nl-NL" altLang="nl-NL" sz="2400" dirty="0" err="1" smtClean="0"/>
              <a:t>Grammatik</a:t>
            </a:r>
            <a:r>
              <a:rPr lang="nl-NL" altLang="nl-NL" sz="2400" dirty="0" smtClean="0"/>
              <a:t>, des </a:t>
            </a:r>
            <a:r>
              <a:rPr lang="nl-NL" altLang="nl-NL" sz="2400" dirty="0" err="1" smtClean="0"/>
              <a:t>Wortschatzes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und</a:t>
            </a:r>
            <a:r>
              <a:rPr lang="nl-NL" altLang="nl-NL" sz="2400" dirty="0" smtClean="0"/>
              <a:t> der </a:t>
            </a:r>
            <a:r>
              <a:rPr lang="nl-NL" altLang="nl-NL" sz="2400" dirty="0" err="1" smtClean="0"/>
              <a:t>Entwicklungen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zu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einer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großen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Sprachfamilie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gehören</a:t>
            </a:r>
            <a:r>
              <a:rPr lang="nl-NL" altLang="nl-NL" sz="2400" dirty="0" smtClean="0"/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51275" y="2781300"/>
            <a:ext cx="2376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altLang="nl-NL" sz="2200" b="1" dirty="0" err="1">
                <a:solidFill>
                  <a:schemeClr val="tx2"/>
                </a:solidFill>
              </a:rPr>
              <a:t>Indoeuropäisch</a:t>
            </a:r>
            <a:endParaRPr lang="nl-NL" altLang="nl-NL" sz="2200" b="1" dirty="0">
              <a:solidFill>
                <a:schemeClr val="tx2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4213" y="3573463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 err="1"/>
              <a:t>Griechisch</a:t>
            </a:r>
            <a:endParaRPr lang="nl-NL" altLang="nl-NL" sz="20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87450" y="4292600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Italisch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435600" y="4724400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Keltisch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35375" y="4076700"/>
            <a:ext cx="1657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Baltisch &amp; </a:t>
            </a:r>
            <a:r>
              <a:rPr lang="nl-NL" altLang="nl-NL" sz="2000" b="1" dirty="0" err="1"/>
              <a:t>Slawisch</a:t>
            </a:r>
            <a:endParaRPr lang="nl-NL" altLang="nl-NL" sz="20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27763" y="3933825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 err="1"/>
              <a:t>Germanisch</a:t>
            </a:r>
            <a:endParaRPr lang="nl-NL" altLang="nl-NL" sz="2000" b="1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88125" y="3068638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 err="1"/>
              <a:t>ausgestorbene</a:t>
            </a:r>
            <a:r>
              <a:rPr lang="nl-NL" altLang="nl-NL" sz="2000" b="1" dirty="0"/>
              <a:t> </a:t>
            </a:r>
            <a:r>
              <a:rPr lang="nl-NL" altLang="nl-NL" sz="2000" b="1" dirty="0" err="1"/>
              <a:t>Sprachen</a:t>
            </a:r>
            <a:endParaRPr lang="nl-NL" altLang="nl-NL" sz="2000" b="1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2124075" y="3284538"/>
            <a:ext cx="2303463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95513" y="3357563"/>
            <a:ext cx="252095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4643438" y="3357563"/>
            <a:ext cx="144462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219700" y="3357563"/>
            <a:ext cx="504825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5508625" y="3357563"/>
            <a:ext cx="8636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5651500" y="3213100"/>
            <a:ext cx="936625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5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5497512"/>
            <a:ext cx="7781912" cy="1216297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879804" cy="590465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3896" y="125759"/>
            <a:ext cx="7498080" cy="998985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Indoeuropäische</a:t>
            </a:r>
            <a:r>
              <a:rPr lang="nl-NL" sz="3600" dirty="0" smtClean="0"/>
              <a:t> </a:t>
            </a:r>
            <a:r>
              <a:rPr lang="nl-NL" sz="3600" dirty="0" err="1" smtClean="0"/>
              <a:t>Erbwörter</a:t>
            </a:r>
            <a:endParaRPr lang="nl-NL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5952" y="1124744"/>
            <a:ext cx="7386024" cy="525586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altLang="nl-NL" sz="2400" dirty="0" err="1" smtClean="0"/>
              <a:t>Beispiele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von</a:t>
            </a:r>
            <a:r>
              <a:rPr lang="nl-NL" altLang="nl-NL" sz="2400" dirty="0" smtClean="0"/>
              <a:t> ‘</a:t>
            </a:r>
            <a:r>
              <a:rPr lang="nl-NL" altLang="nl-NL" sz="2400" dirty="0" err="1" smtClean="0"/>
              <a:t>Urwörter</a:t>
            </a:r>
            <a:r>
              <a:rPr lang="nl-NL" altLang="nl-NL" sz="2400" dirty="0" smtClean="0"/>
              <a:t>’ des </a:t>
            </a:r>
            <a:r>
              <a:rPr lang="nl-NL" altLang="nl-NL" sz="2400" dirty="0" err="1" smtClean="0"/>
              <a:t>Indoeuropäischen</a:t>
            </a:r>
            <a:r>
              <a:rPr lang="nl-NL" altLang="nl-NL" sz="2400" dirty="0" smtClean="0"/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nl-NL" altLang="nl-NL" sz="1200" dirty="0" smtClean="0"/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dirty="0" err="1" smtClean="0"/>
              <a:t>germanisch</a:t>
            </a:r>
            <a:r>
              <a:rPr lang="nl-NL" altLang="nl-NL" sz="2200" dirty="0" smtClean="0"/>
              <a:t>		</a:t>
            </a:r>
            <a:r>
              <a:rPr lang="nl-NL" altLang="nl-NL" sz="2200" i="1" dirty="0" err="1" smtClean="0"/>
              <a:t>niederländisch</a:t>
            </a:r>
            <a:r>
              <a:rPr lang="nl-NL" altLang="nl-NL" sz="2200" i="1" dirty="0" smtClean="0"/>
              <a:t>		drie	 is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i="1" dirty="0" smtClean="0"/>
              <a:t>				</a:t>
            </a:r>
            <a:r>
              <a:rPr lang="nl-NL" altLang="nl-NL" sz="2200" i="1" dirty="0" err="1" smtClean="0"/>
              <a:t>deutsch</a:t>
            </a:r>
            <a:r>
              <a:rPr lang="nl-NL" altLang="nl-NL" sz="2200" i="1" dirty="0" smtClean="0"/>
              <a:t>			</a:t>
            </a:r>
            <a:r>
              <a:rPr lang="nl-NL" altLang="nl-NL" sz="2200" i="1" dirty="0" err="1" smtClean="0"/>
              <a:t>drei</a:t>
            </a:r>
            <a:r>
              <a:rPr lang="nl-NL" altLang="nl-NL" sz="2200" i="1" dirty="0" smtClean="0"/>
              <a:t>	</a:t>
            </a:r>
            <a:r>
              <a:rPr lang="nl-NL" altLang="nl-NL" sz="2200" i="1" dirty="0" err="1" smtClean="0"/>
              <a:t>ist</a:t>
            </a:r>
            <a:endParaRPr lang="nl-NL" altLang="nl-NL" sz="2200" i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i="1" dirty="0" smtClean="0"/>
              <a:t>				</a:t>
            </a:r>
            <a:r>
              <a:rPr lang="nl-NL" altLang="nl-NL" sz="2200" i="1" dirty="0" err="1" smtClean="0"/>
              <a:t>englisch</a:t>
            </a:r>
            <a:r>
              <a:rPr lang="nl-NL" altLang="nl-NL" sz="2200" i="1" dirty="0" smtClean="0"/>
              <a:t>			</a:t>
            </a:r>
            <a:r>
              <a:rPr lang="nl-NL" altLang="nl-NL" sz="2200" i="1" dirty="0" err="1" smtClean="0"/>
              <a:t>three</a:t>
            </a:r>
            <a:r>
              <a:rPr lang="nl-NL" altLang="nl-NL" sz="2200" i="1" dirty="0" smtClean="0"/>
              <a:t>	is</a:t>
            </a:r>
          </a:p>
          <a:p>
            <a:pPr>
              <a:buFont typeface="Wingdings" panose="05000000000000000000" pitchFamily="2" charset="2"/>
              <a:buNone/>
            </a:pPr>
            <a:endParaRPr lang="nl-NL" altLang="nl-NL" sz="2200" dirty="0" smtClean="0"/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dirty="0" err="1" smtClean="0"/>
              <a:t>italisch</a:t>
            </a:r>
            <a:r>
              <a:rPr lang="nl-NL" altLang="nl-NL" sz="2200" dirty="0" smtClean="0"/>
              <a:t>			</a:t>
            </a:r>
            <a:r>
              <a:rPr lang="nl-NL" altLang="nl-NL" sz="2200" i="1" dirty="0" err="1" smtClean="0"/>
              <a:t>lateinisch</a:t>
            </a:r>
            <a:r>
              <a:rPr lang="nl-NL" altLang="nl-NL" sz="2200" i="1" dirty="0" smtClean="0"/>
              <a:t>		</a:t>
            </a:r>
            <a:r>
              <a:rPr lang="nl-NL" altLang="nl-NL" sz="2200" i="1" dirty="0" err="1" smtClean="0"/>
              <a:t>très</a:t>
            </a:r>
            <a:r>
              <a:rPr lang="nl-NL" altLang="nl-NL" sz="2200" i="1" dirty="0" smtClean="0"/>
              <a:t>	</a:t>
            </a:r>
            <a:r>
              <a:rPr lang="nl-NL" altLang="nl-NL" sz="2200" i="1" dirty="0" err="1" smtClean="0"/>
              <a:t>est</a:t>
            </a:r>
            <a:endParaRPr lang="nl-NL" altLang="nl-NL" sz="2200" i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i="1" dirty="0" smtClean="0"/>
              <a:t>				</a:t>
            </a:r>
            <a:r>
              <a:rPr lang="nl-NL" altLang="nl-NL" sz="2200" i="1" dirty="0" err="1" smtClean="0"/>
              <a:t>französisch</a:t>
            </a:r>
            <a:r>
              <a:rPr lang="nl-NL" altLang="nl-NL" sz="2200" i="1" dirty="0" smtClean="0"/>
              <a:t>		</a:t>
            </a:r>
            <a:r>
              <a:rPr lang="nl-NL" altLang="nl-NL" sz="2200" i="1" dirty="0" err="1" smtClean="0"/>
              <a:t>trois</a:t>
            </a:r>
            <a:r>
              <a:rPr lang="nl-NL" altLang="nl-NL" sz="2200" i="1" dirty="0" smtClean="0"/>
              <a:t>	</a:t>
            </a:r>
            <a:r>
              <a:rPr lang="nl-NL" altLang="nl-NL" sz="2200" i="1" dirty="0" err="1" smtClean="0"/>
              <a:t>est</a:t>
            </a:r>
            <a:endParaRPr lang="nl-NL" altLang="nl-NL" sz="2200" i="1" dirty="0" smtClean="0"/>
          </a:p>
          <a:p>
            <a:pPr>
              <a:buFont typeface="Wingdings" panose="05000000000000000000" pitchFamily="2" charset="2"/>
              <a:buNone/>
            </a:pPr>
            <a:endParaRPr lang="nl-NL" altLang="nl-NL" sz="2200" i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dirty="0" err="1" smtClean="0"/>
              <a:t>griechisch</a:t>
            </a:r>
            <a:r>
              <a:rPr lang="nl-NL" altLang="nl-NL" sz="2200" dirty="0" smtClean="0"/>
              <a:t>					</a:t>
            </a:r>
            <a:r>
              <a:rPr lang="nl-NL" altLang="nl-NL" sz="2200" dirty="0" err="1" smtClean="0"/>
              <a:t>treís</a:t>
            </a:r>
            <a:r>
              <a:rPr lang="nl-NL" altLang="nl-NL" sz="2200" dirty="0" smtClean="0"/>
              <a:t>	</a:t>
            </a:r>
            <a:r>
              <a:rPr lang="nl-NL" altLang="nl-NL" sz="2200" dirty="0" err="1" smtClean="0"/>
              <a:t>estí</a:t>
            </a:r>
            <a:endParaRPr lang="nl-NL" altLang="nl-NL" sz="2200" dirty="0" smtClean="0"/>
          </a:p>
          <a:p>
            <a:pPr>
              <a:buFont typeface="Wingdings" panose="05000000000000000000" pitchFamily="2" charset="2"/>
              <a:buNone/>
            </a:pPr>
            <a:endParaRPr lang="nl-NL" altLang="nl-NL" sz="2200" dirty="0" smtClean="0"/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dirty="0" err="1" smtClean="0"/>
              <a:t>indisch</a:t>
            </a:r>
            <a:r>
              <a:rPr lang="nl-NL" altLang="nl-NL" sz="2200" dirty="0" smtClean="0"/>
              <a:t>			</a:t>
            </a:r>
            <a:r>
              <a:rPr lang="nl-NL" altLang="nl-NL" sz="2200" i="1" dirty="0" err="1" smtClean="0"/>
              <a:t>altindisch</a:t>
            </a:r>
            <a:r>
              <a:rPr lang="nl-NL" altLang="nl-NL" sz="2200" i="1" dirty="0" smtClean="0"/>
              <a:t>		</a:t>
            </a:r>
            <a:r>
              <a:rPr lang="nl-NL" altLang="nl-NL" sz="2200" i="1" dirty="0" err="1" smtClean="0"/>
              <a:t>trayas</a:t>
            </a:r>
            <a:r>
              <a:rPr lang="nl-NL" altLang="nl-NL" sz="2200" i="1" dirty="0" smtClean="0"/>
              <a:t>	</a:t>
            </a:r>
            <a:r>
              <a:rPr lang="nl-NL" altLang="nl-NL" sz="2200" i="1" dirty="0" err="1" smtClean="0"/>
              <a:t>ásti</a:t>
            </a:r>
            <a:endParaRPr lang="nl-NL" altLang="nl-NL" sz="2200" i="1" dirty="0" smtClean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7812360" y="1988840"/>
            <a:ext cx="0" cy="38877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804248" y="1988840"/>
            <a:ext cx="0" cy="38877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50714" y="3284984"/>
            <a:ext cx="739775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413896" y="4581128"/>
            <a:ext cx="7334569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438333" y="5445223"/>
            <a:ext cx="7310132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1592" y="274638"/>
            <a:ext cx="7600888" cy="70609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Die </a:t>
            </a:r>
            <a:r>
              <a:rPr lang="nl-NL" sz="3600" dirty="0" err="1" smtClean="0"/>
              <a:t>europäischen</a:t>
            </a:r>
            <a:r>
              <a:rPr lang="nl-NL" sz="3600" dirty="0" smtClean="0"/>
              <a:t> </a:t>
            </a:r>
            <a:r>
              <a:rPr lang="nl-NL" sz="3600" dirty="0" err="1" smtClean="0"/>
              <a:t>Sprachfamilien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37559"/>
              </p:ext>
            </p:extLst>
          </p:nvPr>
        </p:nvGraphicFramePr>
        <p:xfrm>
          <a:off x="1291592" y="1268760"/>
          <a:ext cx="6912768" cy="3046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86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de-DE" sz="2000" b="1" dirty="0">
                          <a:effectLst/>
                        </a:rPr>
                        <a:t>	</a:t>
                      </a:r>
                      <a:r>
                        <a:rPr lang="nl-NL" sz="2000" b="1" dirty="0" err="1">
                          <a:effectLst/>
                        </a:rPr>
                        <a:t>Germanische</a:t>
                      </a:r>
                      <a:endParaRPr lang="nl-NL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2000" b="1" dirty="0" err="1" smtClean="0">
                          <a:effectLst/>
                        </a:rPr>
                        <a:t>Sprachen</a:t>
                      </a: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2000" b="1" dirty="0">
                          <a:effectLst/>
                        </a:rPr>
                        <a:t>	</a:t>
                      </a:r>
                      <a:r>
                        <a:rPr lang="nl-NL" sz="2000" b="1" dirty="0" err="1">
                          <a:effectLst/>
                        </a:rPr>
                        <a:t>Romanische</a:t>
                      </a:r>
                      <a:endParaRPr lang="nl-NL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2000" b="1" dirty="0" err="1" smtClean="0">
                          <a:effectLst/>
                        </a:rPr>
                        <a:t>Sprachen</a:t>
                      </a: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2000" b="1" dirty="0" smtClean="0">
                          <a:effectLst/>
                        </a:rPr>
                        <a:t>Slavische</a:t>
                      </a:r>
                      <a:endParaRPr lang="nl-NL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2000" b="1" dirty="0" err="1" smtClean="0">
                          <a:effectLst/>
                        </a:rPr>
                        <a:t>Sprachen</a:t>
                      </a:r>
                      <a:endParaRPr lang="nl-NL" sz="20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Deutsch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Französisch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Polnisch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Niederländisch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Portugiesisch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Tschechisch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Englisch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Rumänisch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Russisch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Dänisch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Italienisch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Bulgarisch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8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Schwedisch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Spanisch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497805"/>
              </p:ext>
            </p:extLst>
          </p:nvPr>
        </p:nvGraphicFramePr>
        <p:xfrm>
          <a:off x="2123728" y="4600446"/>
          <a:ext cx="5347342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7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20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nl-NL" sz="2000" b="1" dirty="0" err="1" smtClean="0">
                          <a:effectLst/>
                        </a:rPr>
                        <a:t>sonnstige</a:t>
                      </a:r>
                      <a:r>
                        <a:rPr lang="nl-NL" sz="2000" b="1" dirty="0" smtClean="0">
                          <a:effectLst/>
                        </a:rPr>
                        <a:t> </a:t>
                      </a:r>
                      <a:r>
                        <a:rPr lang="nl-NL" sz="2000" b="1" dirty="0" err="1" smtClean="0">
                          <a:effectLst/>
                        </a:rPr>
                        <a:t>europäische</a:t>
                      </a:r>
                      <a:r>
                        <a:rPr lang="nl-NL" sz="2000" b="1" dirty="0" smtClean="0">
                          <a:effectLst/>
                        </a:rPr>
                        <a:t> </a:t>
                      </a:r>
                      <a:r>
                        <a:rPr lang="nl-NL" sz="2000" b="1" dirty="0" err="1" smtClean="0">
                          <a:effectLst/>
                        </a:rPr>
                        <a:t>Sprachen</a:t>
                      </a: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Finnisch</a:t>
                      </a:r>
                      <a:r>
                        <a:rPr lang="nl-NL" sz="2000" dirty="0" smtClean="0">
                          <a:effectLst/>
                        </a:rPr>
                        <a:t> - </a:t>
                      </a:r>
                      <a:r>
                        <a:rPr lang="nl-NL" sz="2000" dirty="0" err="1" smtClean="0">
                          <a:effectLst/>
                        </a:rPr>
                        <a:t>Ungarisch</a:t>
                      </a:r>
                      <a:endParaRPr lang="nl-NL" sz="20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Maltesisch</a:t>
                      </a:r>
                      <a:r>
                        <a:rPr lang="nl-NL" sz="2000" dirty="0" smtClean="0">
                          <a:effectLst/>
                        </a:rPr>
                        <a:t> – </a:t>
                      </a:r>
                      <a:r>
                        <a:rPr lang="nl-NL" sz="2000" dirty="0" err="1" smtClean="0">
                          <a:effectLst/>
                        </a:rPr>
                        <a:t>Griechisch</a:t>
                      </a:r>
                      <a:endParaRPr lang="nl-NL" sz="20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Georgisch -</a:t>
                      </a:r>
                      <a:r>
                        <a:rPr lang="nl-NL" sz="2000" dirty="0" err="1" smtClean="0">
                          <a:effectLst/>
                        </a:rPr>
                        <a:t>Türkisch</a:t>
                      </a:r>
                      <a:endParaRPr lang="nl-NL" sz="20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Baskisch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1592" y="274638"/>
            <a:ext cx="7600888" cy="1066130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Die Historie der </a:t>
            </a:r>
            <a:r>
              <a:rPr lang="nl-NL" sz="3600" dirty="0" err="1" smtClean="0"/>
              <a:t>deutschen</a:t>
            </a:r>
            <a:r>
              <a:rPr lang="nl-NL" sz="3600" dirty="0" smtClean="0"/>
              <a:t> </a:t>
            </a:r>
            <a:r>
              <a:rPr lang="nl-NL" sz="3600" dirty="0" err="1" smtClean="0"/>
              <a:t>Gesellschaft</a:t>
            </a:r>
            <a:r>
              <a:rPr lang="nl-NL" sz="3600" dirty="0" smtClean="0"/>
              <a:t> </a:t>
            </a:r>
            <a:br>
              <a:rPr lang="nl-NL" sz="3600" dirty="0" smtClean="0"/>
            </a:br>
            <a:r>
              <a:rPr lang="nl-NL" sz="3600" dirty="0" err="1" smtClean="0"/>
              <a:t>und</a:t>
            </a:r>
            <a:r>
              <a:rPr lang="nl-NL" sz="3600" dirty="0" smtClean="0"/>
              <a:t> </a:t>
            </a:r>
            <a:r>
              <a:rPr lang="nl-NL" sz="3600" dirty="0" err="1" smtClean="0"/>
              <a:t>Sprache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1592" y="1591456"/>
            <a:ext cx="7096832" cy="4763616"/>
          </a:xfrm>
        </p:spPr>
        <p:txBody>
          <a:bodyPr>
            <a:normAutofit/>
          </a:bodyPr>
          <a:lstStyle/>
          <a:p>
            <a:r>
              <a:rPr lang="nl-NL" sz="2800" dirty="0" err="1" smtClean="0">
                <a:hlinkClick r:id="rId2"/>
              </a:rPr>
              <a:t>Althochdeutsch</a:t>
            </a:r>
            <a:r>
              <a:rPr lang="nl-NL" sz="2800" dirty="0" smtClean="0"/>
              <a:t> </a:t>
            </a:r>
            <a:br>
              <a:rPr lang="nl-NL" sz="2800" dirty="0" smtClean="0"/>
            </a:br>
            <a:r>
              <a:rPr lang="nl-NL" sz="2800" dirty="0" smtClean="0"/>
              <a:t>(750 – 1050 n. Chr.)</a:t>
            </a:r>
          </a:p>
          <a:p>
            <a:pPr marL="82296" indent="0">
              <a:buNone/>
            </a:pPr>
            <a:r>
              <a:rPr lang="nl-NL" sz="2800" dirty="0" smtClean="0"/>
              <a:t>   </a:t>
            </a:r>
            <a:r>
              <a:rPr lang="nl-NL" sz="2800" dirty="0" smtClean="0">
                <a:hlinkClick r:id="rId3"/>
              </a:rPr>
              <a:t>Das </a:t>
            </a:r>
            <a:r>
              <a:rPr lang="nl-NL" sz="2800" dirty="0" err="1" smtClean="0">
                <a:hlinkClick r:id="rId3"/>
              </a:rPr>
              <a:t>Hildebrandslied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err="1" smtClean="0"/>
              <a:t>Mittelhochdeutsch</a:t>
            </a:r>
            <a:r>
              <a:rPr lang="nl-NL" sz="2800" dirty="0" smtClean="0"/>
              <a:t> </a:t>
            </a:r>
            <a:br>
              <a:rPr lang="nl-NL" sz="2800" dirty="0" smtClean="0"/>
            </a:br>
            <a:r>
              <a:rPr lang="nl-NL" sz="2800" dirty="0" smtClean="0"/>
              <a:t>(1050 - 1350 n. Chr.)  </a:t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err="1" smtClean="0">
                <a:hlinkClick r:id="rId4"/>
              </a:rPr>
              <a:t>Neuhochdeutsch</a:t>
            </a:r>
            <a:r>
              <a:rPr lang="nl-NL" sz="2800" dirty="0" smtClean="0"/>
              <a:t> </a:t>
            </a:r>
            <a:br>
              <a:rPr lang="nl-NL" sz="2800" dirty="0" smtClean="0"/>
            </a:br>
            <a:r>
              <a:rPr lang="nl-NL" sz="2800" dirty="0" smtClean="0"/>
              <a:t>(1350 - … n. </a:t>
            </a:r>
            <a:r>
              <a:rPr lang="nl-NL" sz="2800" dirty="0" err="1" smtClean="0"/>
              <a:t>Chr</a:t>
            </a:r>
            <a:r>
              <a:rPr lang="nl-NL" sz="2800" dirty="0" smtClean="0"/>
              <a:t>)</a:t>
            </a:r>
            <a:endParaRPr lang="nl-NL" sz="2800" dirty="0"/>
          </a:p>
        </p:txBody>
      </p:sp>
      <p:pic>
        <p:nvPicPr>
          <p:cNvPr id="8" name="Afbeelding 4" descr="wolfram_von_eschenba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61728"/>
            <a:ext cx="31991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8695" y="116632"/>
            <a:ext cx="7600888" cy="77809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‘Deutschland’ </a:t>
            </a:r>
            <a:r>
              <a:rPr lang="nl-NL" sz="3600" dirty="0" err="1" smtClean="0"/>
              <a:t>im</a:t>
            </a:r>
            <a:r>
              <a:rPr lang="nl-NL" sz="3600" dirty="0" smtClean="0"/>
              <a:t> </a:t>
            </a:r>
            <a:r>
              <a:rPr lang="nl-NL" sz="3600" dirty="0" err="1" smtClean="0"/>
              <a:t>Mittelalter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1336"/>
              </p:ext>
            </p:extLst>
          </p:nvPr>
        </p:nvGraphicFramePr>
        <p:xfrm>
          <a:off x="1288695" y="914793"/>
          <a:ext cx="7603785" cy="5410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de-DE" sz="1600" b="1" dirty="0">
                          <a:effectLst/>
                          <a:latin typeface="+mn-lt"/>
                        </a:rPr>
                        <a:t>	</a:t>
                      </a:r>
                      <a:endParaRPr lang="nl-NL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600" b="1" dirty="0">
                          <a:effectLst/>
                          <a:latin typeface="+mn-lt"/>
                        </a:rPr>
                        <a:t>	</a:t>
                      </a: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Frühes</a:t>
                      </a:r>
                      <a:r>
                        <a:rPr lang="nl-N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Mittelalter</a:t>
                      </a:r>
                      <a:endParaRPr lang="nl-NL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Spätes</a:t>
                      </a:r>
                      <a:r>
                        <a:rPr lang="nl-N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Mittelalter</a:t>
                      </a:r>
                      <a:endParaRPr lang="nl-NL" sz="16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Frühe</a:t>
                      </a:r>
                      <a:r>
                        <a:rPr lang="nl-NL" sz="16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nl-NL" sz="1600" b="1" baseline="0" dirty="0" err="1" smtClean="0">
                          <a:effectLst/>
                          <a:latin typeface="+mn-lt"/>
                        </a:rPr>
                        <a:t>Neuzeit</a:t>
                      </a:r>
                      <a:endParaRPr lang="nl-NL" sz="16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endParaRPr lang="nl-NL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Jahreszahlen</a:t>
                      </a:r>
                      <a:endParaRPr lang="nl-NL" sz="1600" b="1" dirty="0">
                        <a:effectLst/>
                        <a:latin typeface="+mn-lt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770-1300</a:t>
                      </a:r>
                      <a:endParaRPr lang="nl-NL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1300-1600</a:t>
                      </a:r>
                      <a:endParaRPr lang="nl-NL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Machthaber</a:t>
                      </a:r>
                      <a:endParaRPr lang="nl-NL" sz="1600" b="1" dirty="0">
                        <a:effectLst/>
                        <a:latin typeface="+mn-lt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Burgherr ist der Machthaber. Er ist: Unternehmer, Kirchherr &amp; Gerichtsherr.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Könige und Kaiser haben keine feste Hauptstadt</a:t>
                      </a:r>
                      <a:b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Fürsten haben die absolutistische Macht.  Sie sind Herren über das Bauernland, nicht über die Stadt.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l-N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Erziehung</a:t>
                      </a:r>
                      <a:endParaRPr lang="nl-NL" sz="1600" b="1" dirty="0">
                        <a:effectLst/>
                        <a:latin typeface="+mn-lt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adligen Jungen werden als Ritter erzogen.</a:t>
                      </a:r>
                      <a:endParaRPr kumimoji="0"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adligen Mädchen müssen heiraten oder treten ins Kloster ein.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adligen Jungen werden Ritter oder wählen eine geistliche Karriere.</a:t>
                      </a:r>
                      <a:b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Hygiene</a:t>
                      </a:r>
                      <a:endParaRPr lang="nl-NL" sz="1600" b="1" dirty="0">
                        <a:effectLst/>
                        <a:latin typeface="+mn-lt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Medizinische Versorgung gibt es nur für Wohlhabenden.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entstehen die ersten Brunnen mit Trinkwasser.</a:t>
                      </a:r>
                      <a:endParaRPr kumimoji="0"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Medizinische Versorgung gibt es nur für Adligen. Es gibt die ersten Apotheker. Viele Krankheiten, wie die Pest, töten Millionen.</a:t>
                      </a:r>
                      <a:endParaRPr lang="nl-N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3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8142"/>
            <a:ext cx="7600888" cy="648072"/>
          </a:xfrm>
        </p:spPr>
        <p:txBody>
          <a:bodyPr>
            <a:normAutofit/>
          </a:bodyPr>
          <a:lstStyle/>
          <a:p>
            <a:r>
              <a:rPr lang="nl-NL" sz="3600" dirty="0" smtClean="0"/>
              <a:t>‘Deutschland’ </a:t>
            </a:r>
            <a:r>
              <a:rPr lang="nl-NL" sz="3600" dirty="0" err="1" smtClean="0"/>
              <a:t>im</a:t>
            </a:r>
            <a:r>
              <a:rPr lang="nl-NL" sz="3600" dirty="0" smtClean="0"/>
              <a:t> </a:t>
            </a:r>
            <a:r>
              <a:rPr lang="nl-NL" sz="3600" dirty="0" err="1" smtClean="0"/>
              <a:t>Mittelalter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5916"/>
              </p:ext>
            </p:extLst>
          </p:nvPr>
        </p:nvGraphicFramePr>
        <p:xfrm>
          <a:off x="1254735" y="663312"/>
          <a:ext cx="7600889" cy="4061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5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de-DE" sz="1600" b="1" dirty="0">
                          <a:effectLst/>
                        </a:rPr>
                        <a:t>	</a:t>
                      </a:r>
                      <a:endParaRPr lang="nl-N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600" b="1" dirty="0">
                          <a:effectLst/>
                        </a:rPr>
                        <a:t>	</a:t>
                      </a:r>
                      <a:r>
                        <a:rPr lang="nl-NL" sz="1600" b="1" dirty="0" err="1" smtClean="0">
                          <a:effectLst/>
                        </a:rPr>
                        <a:t>Frühes</a:t>
                      </a:r>
                      <a:r>
                        <a:rPr lang="nl-NL" sz="1600" b="1" dirty="0" smtClean="0">
                          <a:effectLst/>
                        </a:rPr>
                        <a:t> </a:t>
                      </a:r>
                      <a:r>
                        <a:rPr lang="nl-NL" sz="1600" b="1" dirty="0" err="1" smtClean="0">
                          <a:effectLst/>
                        </a:rPr>
                        <a:t>Mittelalter</a:t>
                      </a:r>
                      <a:endParaRPr lang="nl-N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600" b="1" dirty="0" err="1" smtClean="0">
                          <a:effectLst/>
                        </a:rPr>
                        <a:t>Spätes</a:t>
                      </a:r>
                      <a:r>
                        <a:rPr lang="nl-NL" sz="1600" b="1" dirty="0" smtClean="0">
                          <a:effectLst/>
                        </a:rPr>
                        <a:t> </a:t>
                      </a:r>
                      <a:r>
                        <a:rPr lang="nl-NL" sz="1600" b="1" dirty="0" err="1" smtClean="0">
                          <a:effectLst/>
                        </a:rPr>
                        <a:t>Mittelalter</a:t>
                      </a:r>
                      <a:endParaRPr lang="nl-NL" sz="1600" b="1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600" b="1" dirty="0" err="1" smtClean="0">
                          <a:effectLst/>
                        </a:rPr>
                        <a:t>Frühe</a:t>
                      </a:r>
                      <a:r>
                        <a:rPr lang="nl-NL" sz="1600" b="1" baseline="0" dirty="0" smtClean="0">
                          <a:effectLst/>
                        </a:rPr>
                        <a:t> </a:t>
                      </a:r>
                      <a:r>
                        <a:rPr lang="nl-NL" sz="1600" b="1" baseline="0" dirty="0" err="1" smtClean="0">
                          <a:effectLst/>
                        </a:rPr>
                        <a:t>Neuzeit</a:t>
                      </a:r>
                      <a:endParaRPr lang="nl-NL" sz="1600" b="1" dirty="0" smtClean="0">
                        <a:effectLst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</a:rPr>
                        <a:t>Land &amp; Stadt</a:t>
                      </a:r>
                      <a:endParaRPr lang="nl-NL" sz="1600" dirty="0">
                        <a:effectLst/>
                        <a:latin typeface="+mn-lt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Landarbeit ist Handarbeit. Es gibt noch keine Maschinen als Hilfsmittel.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Land wird langsam bebaut. Es entstehen kleine Städte mit einer Kirche und Handel. Die Städte versorgen sich selbst. Zum ersten Mal werden Hafenanlagen gebaut.</a:t>
                      </a:r>
                      <a:endParaRPr kumimoji="0"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Stadt und Land sind getrennt. Die Städte werden wohlhabend und größer. In den Städten werden Rathäuser gebaut als Symbol für die unabhängige Macht der Städte.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ersten Handwerker organisieren sich in Gilden.</a:t>
                      </a:r>
                      <a:endParaRPr lang="nl-N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9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effectLst/>
                          <a:latin typeface="+mn-lt"/>
                        </a:rPr>
                        <a:t>Religion</a:t>
                      </a:r>
                      <a:r>
                        <a:rPr lang="nl-NL" sz="1600" dirty="0" smtClean="0">
                          <a:effectLst/>
                          <a:latin typeface="+mn-lt"/>
                        </a:rPr>
                        <a:t>(en)</a:t>
                      </a:r>
                      <a:endParaRPr lang="nl-NL" sz="1600" dirty="0">
                        <a:effectLst/>
                        <a:latin typeface="+mn-lt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1. Kreuzzug ins Heilige Land findet statt. Das Christentum ist die einzige anerkannte Religion.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Burgherr ist Kirchenherr.</a:t>
                      </a:r>
                      <a:endParaRPr kumimoji="0"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ist die Zeit der Hexenverfolgung; des Ablasshandels; der Reformation und der Glaubenskriege zwischen den Katholiken und Protestanten.</a:t>
                      </a:r>
                      <a:endParaRPr kumimoji="0"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75" y="4797152"/>
            <a:ext cx="3929426" cy="203615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97152"/>
            <a:ext cx="4170966" cy="20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07680"/>
            <a:ext cx="7498080" cy="613489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Nach</a:t>
            </a:r>
            <a:r>
              <a:rPr lang="nl-NL" sz="3600" dirty="0" smtClean="0"/>
              <a:t> </a:t>
            </a:r>
            <a:r>
              <a:rPr lang="nl-NL" sz="3600" dirty="0" err="1" smtClean="0"/>
              <a:t>dem</a:t>
            </a:r>
            <a:r>
              <a:rPr lang="nl-NL" sz="3600" dirty="0" smtClean="0"/>
              <a:t> </a:t>
            </a:r>
            <a:r>
              <a:rPr lang="nl-NL" sz="3600" dirty="0" err="1" smtClean="0"/>
              <a:t>Mittelalter</a:t>
            </a:r>
            <a:endParaRPr lang="nl-NL" sz="3600" dirty="0"/>
          </a:p>
        </p:txBody>
      </p:sp>
      <p:pic>
        <p:nvPicPr>
          <p:cNvPr id="7" name="Afbeelding 4" descr="martin-luther-540x3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36" y="4511582"/>
            <a:ext cx="4048146" cy="22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08" y="908720"/>
            <a:ext cx="2304256" cy="345638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961378" y="721169"/>
            <a:ext cx="5035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Johannes </a:t>
            </a:r>
            <a:r>
              <a:rPr lang="nl-NL" sz="2400" b="1" dirty="0" err="1" smtClean="0"/>
              <a:t>Gutenberg</a:t>
            </a:r>
            <a:endParaRPr lang="nl-NL" sz="2400" b="1" dirty="0" smtClean="0"/>
          </a:p>
          <a:p>
            <a:pPr marL="285750" indent="-285750">
              <a:buFontTx/>
              <a:buChar char="-"/>
            </a:pPr>
            <a:r>
              <a:rPr lang="nl-NL" sz="2400" dirty="0" err="1" smtClean="0"/>
              <a:t>Erfinder</a:t>
            </a:r>
            <a:r>
              <a:rPr lang="nl-NL" sz="2400" dirty="0" smtClean="0"/>
              <a:t> der </a:t>
            </a:r>
            <a:r>
              <a:rPr lang="nl-NL" sz="2400" dirty="0" err="1" smtClean="0"/>
              <a:t>Buchdruckkunst</a:t>
            </a:r>
            <a:r>
              <a:rPr lang="nl-NL" sz="2400" dirty="0" smtClean="0"/>
              <a:t> in Europa (?)</a:t>
            </a:r>
          </a:p>
          <a:p>
            <a:pPr marL="285750" indent="-285750">
              <a:buFontTx/>
              <a:buChar char="-"/>
            </a:pP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1455: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Gutenbergbibel</a:t>
            </a:r>
            <a:endParaRPr lang="nl-NL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202282" y="4642010"/>
            <a:ext cx="3781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hlinkClick r:id="rId5"/>
              </a:rPr>
              <a:t>Martin Luther</a:t>
            </a:r>
            <a:endParaRPr lang="nl-NL" sz="2400" b="1" dirty="0" smtClean="0"/>
          </a:p>
          <a:p>
            <a:pPr marL="285750" indent="-285750">
              <a:buFontTx/>
              <a:buChar char="-"/>
            </a:pPr>
            <a:r>
              <a:rPr lang="nl-NL" sz="2400" dirty="0" err="1" smtClean="0"/>
              <a:t>Anführer</a:t>
            </a:r>
            <a:r>
              <a:rPr lang="nl-NL" sz="2400" dirty="0" smtClean="0"/>
              <a:t> der </a:t>
            </a:r>
            <a:r>
              <a:rPr lang="nl-NL" sz="2400" dirty="0" err="1" smtClean="0"/>
              <a:t>Reformation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(1517 Wittenberg)</a:t>
            </a:r>
          </a:p>
          <a:p>
            <a:pPr marL="285750" indent="-285750">
              <a:buFontTx/>
              <a:buChar char="-"/>
            </a:pPr>
            <a:r>
              <a:rPr lang="nl-NL" sz="2400" dirty="0" err="1"/>
              <a:t>e</a:t>
            </a:r>
            <a:r>
              <a:rPr lang="nl-NL" sz="2400" dirty="0" err="1" smtClean="0"/>
              <a:t>rste</a:t>
            </a:r>
            <a:r>
              <a:rPr lang="nl-NL" sz="2400" dirty="0" smtClean="0"/>
              <a:t> </a:t>
            </a:r>
            <a:r>
              <a:rPr lang="nl-NL" sz="2400" dirty="0" err="1" smtClean="0"/>
              <a:t>schriftliche</a:t>
            </a:r>
            <a:r>
              <a:rPr lang="nl-NL" sz="2400" dirty="0" smtClean="0"/>
              <a:t> </a:t>
            </a:r>
            <a:r>
              <a:rPr lang="nl-NL" sz="2400" dirty="0" err="1" smtClean="0"/>
              <a:t>Bibelübersetzung</a:t>
            </a:r>
            <a:r>
              <a:rPr lang="nl-NL" sz="2400" dirty="0" smtClean="0"/>
              <a:t> 1522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14" y="2435660"/>
            <a:ext cx="5235668" cy="192944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Hauptgattungen</a:t>
            </a:r>
            <a:r>
              <a:rPr lang="nl-NL" sz="3600" dirty="0" smtClean="0"/>
              <a:t> in der </a:t>
            </a:r>
            <a:r>
              <a:rPr lang="nl-NL" sz="3600" dirty="0" err="1" smtClean="0"/>
              <a:t>Literatur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5554" y="1236784"/>
            <a:ext cx="7096832" cy="4763616"/>
          </a:xfrm>
        </p:spPr>
        <p:txBody>
          <a:bodyPr>
            <a:normAutofit/>
          </a:bodyPr>
          <a:lstStyle/>
          <a:p>
            <a:r>
              <a:rPr lang="nl-NL" sz="2800" dirty="0" err="1" smtClean="0"/>
              <a:t>Epik</a:t>
            </a:r>
            <a:r>
              <a:rPr lang="nl-NL" sz="2800" dirty="0" smtClean="0"/>
              <a:t> = </a:t>
            </a:r>
            <a:r>
              <a:rPr lang="nl-NL" sz="2800" dirty="0" err="1" smtClean="0"/>
              <a:t>erzählende</a:t>
            </a:r>
            <a:r>
              <a:rPr lang="nl-NL" sz="2800" dirty="0" smtClean="0"/>
              <a:t> Dichtkunst </a:t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err="1" smtClean="0"/>
              <a:t>Lyrik</a:t>
            </a:r>
            <a:r>
              <a:rPr lang="nl-NL" sz="2800" dirty="0" smtClean="0"/>
              <a:t> = </a:t>
            </a:r>
            <a:r>
              <a:rPr lang="nl-NL" sz="2800" dirty="0" err="1" smtClean="0"/>
              <a:t>subjektive</a:t>
            </a:r>
            <a:r>
              <a:rPr lang="nl-NL" sz="2800" dirty="0" smtClean="0"/>
              <a:t> Dichtkunst </a:t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smtClean="0"/>
              <a:t>Dramatik = </a:t>
            </a:r>
            <a:r>
              <a:rPr lang="nl-NL" sz="2800" dirty="0" err="1" smtClean="0"/>
              <a:t>Bühnendichtkunst</a:t>
            </a:r>
            <a:endParaRPr lang="nl-NL" sz="2800" dirty="0"/>
          </a:p>
        </p:txBody>
      </p:sp>
      <p:pic>
        <p:nvPicPr>
          <p:cNvPr id="5" name="Afbeelding 4" descr="bild_lyr_lpreis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370938"/>
            <a:ext cx="1962470" cy="2037469"/>
          </a:xfrm>
          <a:prstGeom prst="rect">
            <a:avLst/>
          </a:prstGeom>
        </p:spPr>
      </p:pic>
      <p:pic>
        <p:nvPicPr>
          <p:cNvPr id="6" name="Afbeelding 5" descr="der-kanon-die-deutsche-literatur-dram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1" y="4005064"/>
            <a:ext cx="3346850" cy="2376264"/>
          </a:xfrm>
          <a:prstGeom prst="rect">
            <a:avLst/>
          </a:prstGeom>
        </p:spPr>
      </p:pic>
      <p:pic>
        <p:nvPicPr>
          <p:cNvPr id="7" name="Afbeelding 6" descr="1959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05063"/>
            <a:ext cx="3539880" cy="234364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Unterrichtsprogramm</a:t>
            </a:r>
            <a:r>
              <a:rPr lang="nl-NL" sz="3600" dirty="0" smtClean="0"/>
              <a:t> H4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069933"/>
            <a:ext cx="7498080" cy="4800600"/>
          </a:xfrm>
        </p:spPr>
        <p:txBody>
          <a:bodyPr>
            <a:normAutofit/>
          </a:bodyPr>
          <a:lstStyle/>
          <a:p>
            <a:r>
              <a:rPr lang="nl-NL" sz="2800" dirty="0" err="1" smtClean="0"/>
              <a:t>Insgesamt</a:t>
            </a:r>
            <a:r>
              <a:rPr lang="nl-NL" sz="2800" dirty="0" smtClean="0"/>
              <a:t> 3 </a:t>
            </a:r>
            <a:r>
              <a:rPr lang="nl-NL" sz="2800" dirty="0" err="1" smtClean="0"/>
              <a:t>Bücher</a:t>
            </a:r>
            <a:r>
              <a:rPr lang="nl-NL" sz="2800" dirty="0" smtClean="0"/>
              <a:t> </a:t>
            </a:r>
            <a:r>
              <a:rPr lang="nl-NL" sz="2800" dirty="0" err="1" smtClean="0"/>
              <a:t>lesen</a:t>
            </a:r>
            <a:r>
              <a:rPr lang="nl-NL" sz="2800" dirty="0" smtClean="0"/>
              <a:t> </a:t>
            </a:r>
            <a:br>
              <a:rPr lang="nl-NL" sz="2800" dirty="0" smtClean="0"/>
            </a:br>
            <a:r>
              <a:rPr lang="nl-NL" sz="2800" dirty="0" smtClean="0"/>
              <a:t>- 3x havo 5</a:t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smtClean="0"/>
              <a:t>3 </a:t>
            </a:r>
            <a:r>
              <a:rPr lang="nl-NL" sz="2800" dirty="0" err="1" smtClean="0"/>
              <a:t>Bücherberichte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- </a:t>
            </a:r>
            <a:r>
              <a:rPr lang="nl-NL" sz="2800" dirty="0" err="1" smtClean="0"/>
              <a:t>Voraussetzung</a:t>
            </a:r>
            <a:r>
              <a:rPr lang="nl-NL" sz="2800" dirty="0" smtClean="0"/>
              <a:t> </a:t>
            </a:r>
            <a:r>
              <a:rPr lang="nl-NL" sz="2800" dirty="0" err="1" smtClean="0"/>
              <a:t>für</a:t>
            </a:r>
            <a:r>
              <a:rPr lang="nl-NL" sz="2800" dirty="0" smtClean="0"/>
              <a:t> </a:t>
            </a:r>
            <a:r>
              <a:rPr lang="nl-NL" sz="2800" dirty="0" err="1" smtClean="0"/>
              <a:t>Teilnahme</a:t>
            </a:r>
            <a:r>
              <a:rPr lang="nl-NL" sz="2800" dirty="0" smtClean="0"/>
              <a:t> </a:t>
            </a:r>
            <a:r>
              <a:rPr lang="nl-NL" sz="2800" dirty="0" err="1" smtClean="0"/>
              <a:t>Abschlussprüfung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err="1" smtClean="0"/>
              <a:t>Hintergrundinformationen</a:t>
            </a:r>
            <a:endParaRPr lang="nl-NL" sz="2800" dirty="0" smtClean="0"/>
          </a:p>
          <a:p>
            <a:pPr marL="82296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 - </a:t>
            </a:r>
            <a:r>
              <a:rPr lang="nl-NL" sz="2800" dirty="0" err="1" smtClean="0"/>
              <a:t>Einführung</a:t>
            </a:r>
            <a:r>
              <a:rPr lang="nl-NL" sz="2800" dirty="0" smtClean="0"/>
              <a:t> in die </a:t>
            </a:r>
            <a:br>
              <a:rPr lang="nl-NL" sz="2800" dirty="0" smtClean="0"/>
            </a:br>
            <a:r>
              <a:rPr lang="nl-NL" sz="2800" dirty="0" smtClean="0"/>
              <a:t>     </a:t>
            </a:r>
            <a:r>
              <a:rPr lang="nl-NL" sz="2800" dirty="0" err="1" smtClean="0"/>
              <a:t>Literatur</a:t>
            </a:r>
            <a:r>
              <a:rPr lang="nl-NL" sz="2800" dirty="0" smtClean="0"/>
              <a:t> (havo 4)</a:t>
            </a:r>
          </a:p>
          <a:p>
            <a:pPr marL="82296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 - </a:t>
            </a:r>
            <a:r>
              <a:rPr lang="nl-NL" sz="2800" dirty="0" err="1" smtClean="0"/>
              <a:t>Textsorten</a:t>
            </a:r>
            <a:r>
              <a:rPr lang="nl-NL" sz="2800" dirty="0" smtClean="0"/>
              <a:t> (havo 5)</a:t>
            </a: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3096"/>
            <a:ext cx="3707904" cy="251742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Hauptgattungen</a:t>
            </a:r>
            <a:r>
              <a:rPr lang="nl-NL" sz="3600" dirty="0" smtClean="0"/>
              <a:t> in der </a:t>
            </a:r>
            <a:r>
              <a:rPr lang="nl-NL" sz="3600" dirty="0" err="1" smtClean="0"/>
              <a:t>Literatur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5554" y="1236784"/>
            <a:ext cx="7096832" cy="680048"/>
          </a:xfrm>
        </p:spPr>
        <p:txBody>
          <a:bodyPr>
            <a:normAutofit fontScale="85000" lnSpcReduction="20000"/>
          </a:bodyPr>
          <a:lstStyle/>
          <a:p>
            <a:r>
              <a:rPr lang="nl-NL" sz="2800" dirty="0" err="1" smtClean="0"/>
              <a:t>Epik</a:t>
            </a:r>
            <a:r>
              <a:rPr lang="nl-NL" sz="2800" dirty="0" smtClean="0"/>
              <a:t> = </a:t>
            </a:r>
            <a:r>
              <a:rPr lang="nl-NL" sz="2800" dirty="0" err="1" smtClean="0"/>
              <a:t>erzählende</a:t>
            </a:r>
            <a:r>
              <a:rPr lang="nl-NL" sz="2800" dirty="0" smtClean="0"/>
              <a:t> Dichtkunst </a:t>
            </a:r>
            <a:br>
              <a:rPr lang="nl-NL" sz="2800" dirty="0" smtClean="0"/>
            </a:br>
            <a:endParaRPr lang="nl-NL" sz="2800" dirty="0" smtClean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3825" t="38188" r="13825" b="26375"/>
          <a:stretch/>
        </p:blipFill>
        <p:spPr>
          <a:xfrm>
            <a:off x="1435608" y="2348879"/>
            <a:ext cx="70567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Hauptgattungen</a:t>
            </a:r>
            <a:r>
              <a:rPr lang="nl-NL" sz="3600" dirty="0" smtClean="0"/>
              <a:t> in der </a:t>
            </a:r>
            <a:r>
              <a:rPr lang="nl-NL" sz="3600" dirty="0" err="1" smtClean="0"/>
              <a:t>Literatur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5554" y="1236784"/>
            <a:ext cx="7096832" cy="4763616"/>
          </a:xfrm>
        </p:spPr>
        <p:txBody>
          <a:bodyPr>
            <a:normAutofit/>
          </a:bodyPr>
          <a:lstStyle/>
          <a:p>
            <a:r>
              <a:rPr lang="nl-NL" sz="2800" dirty="0" err="1" smtClean="0"/>
              <a:t>Lyrik</a:t>
            </a:r>
            <a:r>
              <a:rPr lang="nl-NL" sz="2800" dirty="0" smtClean="0"/>
              <a:t> = </a:t>
            </a:r>
            <a:r>
              <a:rPr lang="nl-NL" sz="2800" dirty="0" err="1" smtClean="0"/>
              <a:t>subjektive</a:t>
            </a:r>
            <a:r>
              <a:rPr lang="nl-NL" sz="2800" dirty="0" smtClean="0"/>
              <a:t> Dichtkunst </a:t>
            </a:r>
            <a:br>
              <a:rPr lang="nl-NL" sz="2800" dirty="0" smtClean="0"/>
            </a:br>
            <a:endParaRPr lang="nl-NL" sz="2800" dirty="0" smtClean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1610" t="30313" r="61812" b="21454"/>
          <a:stretch/>
        </p:blipFill>
        <p:spPr>
          <a:xfrm>
            <a:off x="1691680" y="1988839"/>
            <a:ext cx="3456384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5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Hauptgattungen</a:t>
            </a:r>
            <a:r>
              <a:rPr lang="nl-NL" sz="3600" dirty="0" smtClean="0"/>
              <a:t> in der </a:t>
            </a:r>
            <a:r>
              <a:rPr lang="nl-NL" sz="3600" dirty="0" err="1" smtClean="0"/>
              <a:t>Literatur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5554" y="1236784"/>
            <a:ext cx="7096832" cy="4763616"/>
          </a:xfrm>
        </p:spPr>
        <p:txBody>
          <a:bodyPr>
            <a:normAutofit/>
          </a:bodyPr>
          <a:lstStyle/>
          <a:p>
            <a:r>
              <a:rPr lang="nl-NL" sz="2800" dirty="0" err="1" smtClean="0"/>
              <a:t>Dramatik</a:t>
            </a:r>
            <a:r>
              <a:rPr lang="nl-NL" sz="2800" dirty="0" smtClean="0"/>
              <a:t> = </a:t>
            </a:r>
            <a:r>
              <a:rPr lang="nl-NL" sz="2800" dirty="0" err="1" smtClean="0"/>
              <a:t>Bühnendichtkunst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3087" t="31297" r="40401" b="44094"/>
          <a:stretch/>
        </p:blipFill>
        <p:spPr>
          <a:xfrm>
            <a:off x="1265554" y="1988840"/>
            <a:ext cx="7621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480" y="0"/>
            <a:ext cx="7498080" cy="960135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Textsorten</a:t>
            </a:r>
            <a:r>
              <a:rPr lang="nl-NL" sz="3600" dirty="0" smtClean="0"/>
              <a:t> </a:t>
            </a:r>
            <a:r>
              <a:rPr lang="nl-NL" sz="3600" dirty="0" err="1" smtClean="0"/>
              <a:t>und</a:t>
            </a:r>
            <a:r>
              <a:rPr lang="nl-NL" sz="3600" dirty="0" smtClean="0"/>
              <a:t> </a:t>
            </a:r>
            <a:r>
              <a:rPr lang="nl-NL" sz="3600" dirty="0" err="1" smtClean="0"/>
              <a:t>Merkmale</a:t>
            </a:r>
            <a:r>
              <a:rPr lang="nl-NL" sz="3600" dirty="0" smtClean="0"/>
              <a:t>              I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484784"/>
            <a:ext cx="1872208" cy="720080"/>
          </a:xfrm>
        </p:spPr>
        <p:txBody>
          <a:bodyPr>
            <a:normAutofit fontScale="55000" lnSpcReduction="20000"/>
          </a:bodyPr>
          <a:lstStyle/>
          <a:p>
            <a:r>
              <a:rPr lang="nl-NL" sz="5500" dirty="0" err="1" smtClean="0"/>
              <a:t>Epik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</p:txBody>
      </p:sp>
      <p:sp>
        <p:nvSpPr>
          <p:cNvPr id="4" name="Tekstvak 3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Lijntoelichting 2 4"/>
          <p:cNvSpPr/>
          <p:nvPr/>
        </p:nvSpPr>
        <p:spPr>
          <a:xfrm>
            <a:off x="4427984" y="964735"/>
            <a:ext cx="3744416" cy="1960209"/>
          </a:xfrm>
          <a:prstGeom prst="borderCallout2">
            <a:avLst>
              <a:gd name="adj1" fmla="val 18750"/>
              <a:gd name="adj2" fmla="val -1560"/>
              <a:gd name="adj3" fmla="val 18750"/>
              <a:gd name="adj4" fmla="val -16667"/>
              <a:gd name="adj5" fmla="val 28897"/>
              <a:gd name="adj6" fmla="val -49207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572000" y="1124744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Roman		Sage</a:t>
            </a:r>
          </a:p>
          <a:p>
            <a:r>
              <a:rPr lang="nl-NL" sz="2000" dirty="0" smtClean="0"/>
              <a:t>Novelle		Fabel</a:t>
            </a:r>
          </a:p>
          <a:p>
            <a:r>
              <a:rPr lang="nl-NL" sz="2000" dirty="0" err="1" smtClean="0"/>
              <a:t>Kurzgeschichte</a:t>
            </a:r>
            <a:r>
              <a:rPr lang="nl-NL" sz="2000" dirty="0" smtClean="0"/>
              <a:t>	Parabel</a:t>
            </a:r>
          </a:p>
          <a:p>
            <a:r>
              <a:rPr lang="nl-NL" sz="2000" dirty="0" err="1" smtClean="0"/>
              <a:t>Märchen</a:t>
            </a:r>
            <a:r>
              <a:rPr lang="nl-NL" sz="2000" dirty="0" smtClean="0"/>
              <a:t>		Anekdote</a:t>
            </a:r>
          </a:p>
          <a:p>
            <a:r>
              <a:rPr lang="nl-NL" sz="2000" dirty="0" smtClean="0"/>
              <a:t>Legende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00" y="2104827"/>
            <a:ext cx="2948228" cy="19576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27" y="4221088"/>
            <a:ext cx="3463016" cy="241629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11" y="2945926"/>
            <a:ext cx="1995439" cy="17596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84" y="4748211"/>
            <a:ext cx="3156376" cy="19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8477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Gruppenaufgabe</a:t>
            </a:r>
            <a:r>
              <a:rPr lang="nl-NL" sz="3600" dirty="0" smtClean="0"/>
              <a:t>                               I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33278" y="755639"/>
            <a:ext cx="7632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 smtClean="0"/>
              <a:t>Jede</a:t>
            </a:r>
            <a:r>
              <a:rPr lang="nl-NL" sz="2000" dirty="0" smtClean="0"/>
              <a:t> </a:t>
            </a:r>
            <a:r>
              <a:rPr lang="nl-NL" sz="2000" dirty="0" err="1" smtClean="0"/>
              <a:t>Gruppe</a:t>
            </a:r>
            <a:r>
              <a:rPr lang="nl-NL" sz="2000" dirty="0" smtClean="0"/>
              <a:t> </a:t>
            </a:r>
            <a:r>
              <a:rPr lang="nl-NL" sz="2000" dirty="0" err="1" smtClean="0"/>
              <a:t>wählt</a:t>
            </a:r>
            <a:r>
              <a:rPr lang="nl-NL" sz="2000" dirty="0" smtClean="0"/>
              <a:t> </a:t>
            </a:r>
            <a:r>
              <a:rPr lang="nl-NL" sz="2000" b="1" u="sng" dirty="0" err="1" smtClean="0"/>
              <a:t>eine</a:t>
            </a:r>
            <a:r>
              <a:rPr lang="nl-NL" sz="2000" b="1" u="sng" dirty="0" smtClean="0"/>
              <a:t> </a:t>
            </a:r>
            <a:r>
              <a:rPr lang="nl-NL" sz="2000" b="1" u="sng" dirty="0" err="1" smtClean="0"/>
              <a:t>Textsorte</a:t>
            </a:r>
            <a:r>
              <a:rPr lang="nl-NL" sz="2000" b="1" u="sng" dirty="0" smtClean="0"/>
              <a:t> </a:t>
            </a:r>
            <a:r>
              <a:rPr lang="nl-NL" sz="2000" dirty="0" smtClean="0"/>
              <a:t>der </a:t>
            </a:r>
            <a:r>
              <a:rPr lang="nl-NL" sz="2000" b="1" dirty="0" err="1" smtClean="0"/>
              <a:t>Epik</a:t>
            </a:r>
            <a:r>
              <a:rPr lang="nl-NL" sz="2000" dirty="0" smtClean="0"/>
              <a:t> </a:t>
            </a:r>
            <a:r>
              <a:rPr lang="nl-NL" sz="2000" dirty="0" err="1" smtClean="0"/>
              <a:t>oder</a:t>
            </a:r>
            <a:r>
              <a:rPr lang="nl-NL" sz="2000" dirty="0" smtClean="0"/>
              <a:t> </a:t>
            </a:r>
            <a:r>
              <a:rPr lang="nl-NL" sz="2000" b="1" dirty="0" err="1" smtClean="0"/>
              <a:t>Lyrik</a:t>
            </a:r>
            <a:r>
              <a:rPr lang="nl-NL" sz="2000" dirty="0" smtClean="0"/>
              <a:t>.</a:t>
            </a:r>
            <a:br>
              <a:rPr lang="nl-NL" sz="2000" dirty="0" smtClean="0"/>
            </a:br>
            <a:r>
              <a:rPr lang="nl-NL" sz="2000" dirty="0" smtClean="0"/>
              <a:t>(</a:t>
            </a:r>
            <a:r>
              <a:rPr lang="nl-NL" sz="2000" dirty="0" err="1" smtClean="0"/>
              <a:t>jede</a:t>
            </a:r>
            <a:r>
              <a:rPr lang="nl-NL" sz="2000" dirty="0" smtClean="0"/>
              <a:t> </a:t>
            </a:r>
            <a:r>
              <a:rPr lang="nl-NL" sz="2000" dirty="0" err="1" smtClean="0"/>
              <a:t>Textsorte</a:t>
            </a:r>
            <a:r>
              <a:rPr lang="nl-NL" sz="2000" dirty="0" smtClean="0"/>
              <a:t> </a:t>
            </a:r>
            <a:r>
              <a:rPr lang="nl-NL" sz="2000" dirty="0" err="1" smtClean="0"/>
              <a:t>darf</a:t>
            </a:r>
            <a:r>
              <a:rPr lang="nl-NL" sz="2000" dirty="0" smtClean="0"/>
              <a:t> </a:t>
            </a:r>
            <a:r>
              <a:rPr lang="nl-NL" sz="2000" dirty="0" err="1" smtClean="0"/>
              <a:t>nur</a:t>
            </a:r>
            <a:r>
              <a:rPr lang="nl-NL" sz="2000" dirty="0" smtClean="0"/>
              <a:t> 1 Mal </a:t>
            </a:r>
            <a:r>
              <a:rPr lang="nl-NL" sz="2000" dirty="0" err="1" smtClean="0"/>
              <a:t>gewählt</a:t>
            </a:r>
            <a:r>
              <a:rPr lang="nl-NL" sz="2000" dirty="0" smtClean="0"/>
              <a:t> werden)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 smtClean="0"/>
              <a:t>Untersuchen</a:t>
            </a:r>
            <a:r>
              <a:rPr lang="nl-NL" sz="2000" dirty="0" smtClean="0"/>
              <a:t> </a:t>
            </a:r>
            <a:r>
              <a:rPr lang="nl-NL" sz="2000" dirty="0" err="1" smtClean="0"/>
              <a:t>Sie</a:t>
            </a:r>
            <a:r>
              <a:rPr lang="nl-NL" sz="2000" dirty="0" smtClean="0"/>
              <a:t> bei </a:t>
            </a:r>
            <a:r>
              <a:rPr lang="nl-NL" sz="2000" dirty="0" err="1" smtClean="0"/>
              <a:t>dieser</a:t>
            </a:r>
            <a:r>
              <a:rPr lang="nl-NL" sz="2000" dirty="0" smtClean="0"/>
              <a:t> </a:t>
            </a:r>
            <a:r>
              <a:rPr lang="nl-NL" sz="2000" dirty="0" err="1" smtClean="0"/>
              <a:t>Textsorte</a:t>
            </a:r>
            <a:r>
              <a:rPr lang="nl-NL" sz="2000" dirty="0" smtClean="0"/>
              <a:t> die </a:t>
            </a:r>
            <a:r>
              <a:rPr lang="nl-NL" sz="2000" dirty="0" err="1" smtClean="0"/>
              <a:t>zugehörigen</a:t>
            </a:r>
            <a:r>
              <a:rPr lang="nl-NL" sz="2000" dirty="0" smtClean="0"/>
              <a:t> </a:t>
            </a:r>
            <a:r>
              <a:rPr lang="nl-NL" sz="2000" dirty="0" err="1" smtClean="0"/>
              <a:t>Merkmale</a:t>
            </a:r>
            <a:r>
              <a:rPr lang="nl-NL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 smtClean="0"/>
              <a:t>Nennen</a:t>
            </a:r>
            <a:r>
              <a:rPr lang="nl-NL" sz="2000" dirty="0" smtClean="0"/>
              <a:t> </a:t>
            </a:r>
            <a:r>
              <a:rPr lang="nl-NL" sz="2000" dirty="0" err="1" smtClean="0"/>
              <a:t>Sie</a:t>
            </a:r>
            <a:r>
              <a:rPr lang="nl-NL" sz="2000" dirty="0" smtClean="0"/>
              <a:t> </a:t>
            </a:r>
            <a:r>
              <a:rPr lang="nl-NL" sz="2000" b="1" dirty="0" smtClean="0"/>
              <a:t>pro </a:t>
            </a:r>
            <a:r>
              <a:rPr lang="nl-NL" sz="2000" b="1" dirty="0" err="1" smtClean="0"/>
              <a:t>Merkmal</a:t>
            </a:r>
            <a:r>
              <a:rPr lang="nl-NL" sz="2000" b="1" dirty="0" smtClean="0"/>
              <a:t> </a:t>
            </a:r>
            <a:r>
              <a:rPr lang="nl-NL" sz="2000" dirty="0" err="1" smtClean="0"/>
              <a:t>eine</a:t>
            </a:r>
            <a:r>
              <a:rPr lang="nl-NL" sz="2000" dirty="0" smtClean="0"/>
              <a:t> </a:t>
            </a:r>
            <a:r>
              <a:rPr lang="nl-NL" sz="2000" dirty="0" err="1" smtClean="0"/>
              <a:t>eindeutige</a:t>
            </a:r>
            <a:r>
              <a:rPr lang="nl-NL" sz="2000" dirty="0" smtClean="0"/>
              <a:t> </a:t>
            </a:r>
            <a:r>
              <a:rPr lang="nl-NL" sz="2000" dirty="0" err="1" smtClean="0"/>
              <a:t>Erklärung</a:t>
            </a:r>
            <a:r>
              <a:rPr lang="nl-NL" sz="2000" dirty="0" smtClean="0"/>
              <a:t> </a:t>
            </a:r>
            <a:r>
              <a:rPr lang="nl-NL" sz="2000" dirty="0" err="1" smtClean="0"/>
              <a:t>und</a:t>
            </a:r>
            <a:r>
              <a:rPr lang="nl-NL" sz="2000" dirty="0" smtClean="0"/>
              <a:t> </a:t>
            </a:r>
            <a:br>
              <a:rPr lang="nl-NL" sz="2000" dirty="0" smtClean="0"/>
            </a:br>
            <a:r>
              <a:rPr lang="nl-NL" sz="2000" dirty="0" err="1" smtClean="0"/>
              <a:t>ein</a:t>
            </a:r>
            <a:r>
              <a:rPr lang="nl-NL" sz="2000" dirty="0" smtClean="0"/>
              <a:t> </a:t>
            </a:r>
            <a:r>
              <a:rPr lang="nl-NL" sz="2000" dirty="0" err="1" smtClean="0"/>
              <a:t>konkretes</a:t>
            </a:r>
            <a:r>
              <a:rPr lang="nl-NL" sz="2000" dirty="0" smtClean="0"/>
              <a:t> Beispiel.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Am </a:t>
            </a:r>
            <a:r>
              <a:rPr lang="nl-NL" sz="2000" dirty="0" err="1" smtClean="0"/>
              <a:t>Anfang</a:t>
            </a:r>
            <a:r>
              <a:rPr lang="nl-NL" sz="2000" dirty="0" smtClean="0"/>
              <a:t> der </a:t>
            </a:r>
            <a:r>
              <a:rPr lang="nl-NL" sz="2000" dirty="0" err="1" smtClean="0"/>
              <a:t>nächsten</a:t>
            </a:r>
            <a:r>
              <a:rPr lang="nl-NL" sz="2000" dirty="0" smtClean="0"/>
              <a:t> </a:t>
            </a:r>
            <a:r>
              <a:rPr lang="nl-NL" sz="2000" dirty="0" err="1" smtClean="0"/>
              <a:t>Stunde</a:t>
            </a:r>
            <a:r>
              <a:rPr lang="nl-NL" sz="2000" dirty="0" smtClean="0"/>
              <a:t> </a:t>
            </a:r>
            <a:r>
              <a:rPr lang="nl-NL" sz="2000" dirty="0" err="1" smtClean="0"/>
              <a:t>müssen</a:t>
            </a:r>
            <a:r>
              <a:rPr lang="nl-NL" sz="2000" dirty="0" smtClean="0"/>
              <a:t> </a:t>
            </a:r>
            <a:r>
              <a:rPr lang="nl-NL" sz="2000" b="1" dirty="0" smtClean="0"/>
              <a:t>alle </a:t>
            </a:r>
            <a:r>
              <a:rPr lang="nl-NL" sz="2000" b="1" dirty="0" err="1" smtClean="0"/>
              <a:t>Gruppenmitglieder</a:t>
            </a:r>
            <a:r>
              <a:rPr lang="nl-NL" sz="2000" b="1" dirty="0" smtClean="0"/>
              <a:t> </a:t>
            </a:r>
            <a:r>
              <a:rPr lang="nl-NL" sz="2000" dirty="0" smtClean="0"/>
              <a:t>alle </a:t>
            </a:r>
            <a:r>
              <a:rPr lang="nl-NL" sz="2000" dirty="0" err="1" smtClean="0"/>
              <a:t>Informationen</a:t>
            </a:r>
            <a:r>
              <a:rPr lang="nl-NL" sz="2000" dirty="0" smtClean="0"/>
              <a:t> der </a:t>
            </a:r>
            <a:r>
              <a:rPr lang="nl-NL" sz="2000" dirty="0" err="1" smtClean="0"/>
              <a:t>Textsorte</a:t>
            </a:r>
            <a:r>
              <a:rPr lang="nl-NL" sz="2000" dirty="0" smtClean="0"/>
              <a:t> </a:t>
            </a:r>
            <a:r>
              <a:rPr lang="nl-NL" sz="2000" dirty="0" err="1" smtClean="0"/>
              <a:t>aufgeschrieben</a:t>
            </a:r>
            <a:r>
              <a:rPr lang="nl-NL" sz="2000" dirty="0" smtClean="0"/>
              <a:t> </a:t>
            </a:r>
            <a:r>
              <a:rPr lang="nl-NL" sz="2000" dirty="0" err="1" smtClean="0"/>
              <a:t>haben</a:t>
            </a:r>
            <a:r>
              <a:rPr lang="nl-NL" sz="2000" dirty="0" smtClean="0"/>
              <a:t>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50" y="4262024"/>
            <a:ext cx="3707904" cy="26270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49080"/>
            <a:ext cx="4148551" cy="26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8477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Gruppenaufgabe</a:t>
            </a:r>
            <a:r>
              <a:rPr lang="nl-NL" sz="3600" dirty="0" smtClean="0"/>
              <a:t>                             II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33278" y="755639"/>
            <a:ext cx="7632848" cy="1974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100" dirty="0" smtClean="0"/>
              <a:t>Bilden </a:t>
            </a:r>
            <a:r>
              <a:rPr lang="nl-NL" sz="2100" dirty="0" err="1" smtClean="0"/>
              <a:t>Sie</a:t>
            </a:r>
            <a:r>
              <a:rPr lang="nl-NL" sz="2100" dirty="0" smtClean="0"/>
              <a:t> Gruppen </a:t>
            </a:r>
            <a:r>
              <a:rPr lang="nl-NL" sz="2100" dirty="0" err="1" smtClean="0"/>
              <a:t>mit</a:t>
            </a:r>
            <a:r>
              <a:rPr lang="nl-NL" sz="2100" dirty="0" smtClean="0"/>
              <a:t> </a:t>
            </a:r>
            <a:r>
              <a:rPr lang="nl-NL" sz="2100" dirty="0" err="1" smtClean="0"/>
              <a:t>Mitgliedern</a:t>
            </a:r>
            <a:r>
              <a:rPr lang="nl-NL" sz="2100" dirty="0" smtClean="0"/>
              <a:t> </a:t>
            </a:r>
            <a:r>
              <a:rPr lang="nl-NL" sz="2100" b="1" u="sng" dirty="0" err="1" smtClean="0"/>
              <a:t>allerTextsorten</a:t>
            </a:r>
            <a:r>
              <a:rPr lang="nl-NL" sz="21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100" dirty="0" err="1" smtClean="0"/>
              <a:t>Tauschen</a:t>
            </a:r>
            <a:r>
              <a:rPr lang="nl-NL" sz="2100" dirty="0" smtClean="0"/>
              <a:t> </a:t>
            </a:r>
            <a:r>
              <a:rPr lang="nl-NL" sz="2100" dirty="0" err="1" smtClean="0"/>
              <a:t>Sie</a:t>
            </a:r>
            <a:r>
              <a:rPr lang="nl-NL" sz="2100" dirty="0" smtClean="0"/>
              <a:t> alle </a:t>
            </a:r>
            <a:r>
              <a:rPr lang="nl-NL" sz="2100" dirty="0" err="1" smtClean="0"/>
              <a:t>Informationen</a:t>
            </a:r>
            <a:r>
              <a:rPr lang="nl-NL" sz="2100" dirty="0" smtClean="0"/>
              <a:t> </a:t>
            </a:r>
            <a:r>
              <a:rPr lang="nl-NL" sz="2100" dirty="0" err="1" smtClean="0"/>
              <a:t>aus</a:t>
            </a:r>
            <a:r>
              <a:rPr lang="nl-NL" sz="2100" dirty="0" smtClean="0"/>
              <a:t> </a:t>
            </a:r>
            <a:r>
              <a:rPr lang="nl-NL" sz="2100" dirty="0" err="1" smtClean="0"/>
              <a:t>und</a:t>
            </a:r>
            <a:r>
              <a:rPr lang="nl-NL" sz="2100" dirty="0" smtClean="0"/>
              <a:t> </a:t>
            </a:r>
            <a:r>
              <a:rPr lang="nl-NL" sz="2100" b="1" dirty="0" err="1" smtClean="0"/>
              <a:t>ergänzen</a:t>
            </a:r>
            <a:r>
              <a:rPr lang="nl-NL" sz="2100" dirty="0" smtClean="0"/>
              <a:t> </a:t>
            </a:r>
            <a:r>
              <a:rPr lang="nl-NL" sz="2100" dirty="0" err="1" smtClean="0"/>
              <a:t>Sie</a:t>
            </a:r>
            <a:r>
              <a:rPr lang="nl-NL" sz="2100" dirty="0" smtClean="0"/>
              <a:t> </a:t>
            </a:r>
            <a:r>
              <a:rPr lang="nl-NL" sz="2100" dirty="0" err="1" smtClean="0"/>
              <a:t>sie</a:t>
            </a:r>
            <a:r>
              <a:rPr lang="nl-NL" sz="2100" dirty="0" smtClean="0"/>
              <a:t> </a:t>
            </a:r>
            <a:r>
              <a:rPr lang="nl-NL" sz="2100" dirty="0" err="1" smtClean="0"/>
              <a:t>im</a:t>
            </a:r>
            <a:r>
              <a:rPr lang="nl-NL" sz="2100" dirty="0" smtClean="0"/>
              <a:t> </a:t>
            </a:r>
            <a:r>
              <a:rPr lang="nl-NL" sz="2100" dirty="0" err="1" smtClean="0"/>
              <a:t>Aufgabenbuch</a:t>
            </a:r>
            <a:r>
              <a:rPr lang="nl-NL" sz="21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100" dirty="0" err="1" smtClean="0"/>
              <a:t>Erst</a:t>
            </a:r>
            <a:r>
              <a:rPr lang="nl-NL" sz="2100" dirty="0" smtClean="0"/>
              <a:t> </a:t>
            </a:r>
            <a:r>
              <a:rPr lang="nl-NL" sz="2100" dirty="0" err="1" smtClean="0"/>
              <a:t>danach</a:t>
            </a:r>
            <a:r>
              <a:rPr lang="nl-NL" sz="2100" dirty="0" smtClean="0"/>
              <a:t> werden die </a:t>
            </a:r>
            <a:r>
              <a:rPr lang="nl-NL" sz="2100" dirty="0" err="1" smtClean="0"/>
              <a:t>Antworten</a:t>
            </a:r>
            <a:r>
              <a:rPr lang="nl-NL" sz="2100" dirty="0" smtClean="0"/>
              <a:t> </a:t>
            </a:r>
            <a:r>
              <a:rPr lang="nl-NL" sz="2100" dirty="0" err="1" smtClean="0"/>
              <a:t>im</a:t>
            </a:r>
            <a:r>
              <a:rPr lang="nl-NL" sz="2100" dirty="0" smtClean="0"/>
              <a:t> Plenum </a:t>
            </a:r>
            <a:r>
              <a:rPr lang="nl-NL" sz="2100" dirty="0" err="1" smtClean="0"/>
              <a:t>besprochen</a:t>
            </a:r>
            <a:r>
              <a:rPr lang="nl-NL" sz="2100" dirty="0" smtClean="0"/>
              <a:t>!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44090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Epik</a:t>
            </a:r>
            <a:r>
              <a:rPr lang="nl-NL" sz="3600" dirty="0" smtClean="0"/>
              <a:t>: </a:t>
            </a:r>
            <a:r>
              <a:rPr lang="nl-NL" sz="3600" dirty="0" err="1" smtClean="0"/>
              <a:t>Märchen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62420"/>
              </p:ext>
            </p:extLst>
          </p:nvPr>
        </p:nvGraphicFramePr>
        <p:xfrm>
          <a:off x="1115616" y="1052736"/>
          <a:ext cx="5256584" cy="5440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45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1200" dirty="0">
                          <a:effectLst/>
                        </a:rPr>
                        <a:t>	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5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84860" algn="ctr"/>
                        </a:tabLst>
                      </a:pPr>
                      <a:r>
                        <a:rPr lang="de-DE" sz="1800" b="1" dirty="0">
                          <a:effectLst/>
                        </a:rPr>
                        <a:t>Stoff/Themen</a:t>
                      </a:r>
                      <a:endParaRPr lang="nl-NL" sz="18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(worüber geht es meistens?)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Mutproben</a:t>
                      </a:r>
                      <a:endParaRPr lang="nl-NL" sz="180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89"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84860" algn="ctr"/>
                        </a:tabLst>
                      </a:pPr>
                      <a:r>
                        <a:rPr lang="de-DE" sz="1800" b="1" dirty="0">
                          <a:effectLst/>
                        </a:rPr>
                        <a:t>Personal</a:t>
                      </a:r>
                      <a:endParaRPr lang="nl-NL" sz="18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Wer sind die Hauptpersonen?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der tapfere Prinz/ die schöne Prinzessin</a:t>
                      </a:r>
                      <a:endParaRPr lang="nl-NL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8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der reiche König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8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die böse Hexe/ die böse Stiefmutter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57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84860" algn="ctr"/>
                        </a:tabLst>
                      </a:pPr>
                      <a:r>
                        <a:rPr lang="de-DE" sz="1800" b="1" dirty="0">
                          <a:effectLst/>
                        </a:rPr>
                        <a:t>Handlung und Verlauf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Das Gute und das Böse kämpfen miteinander. Das Gute siegt, das Böse wird bestraft.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9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84860" algn="ctr"/>
                        </a:tabLst>
                      </a:pPr>
                      <a:r>
                        <a:rPr lang="de-DE" sz="1800" b="1" dirty="0" smtClean="0">
                          <a:effectLst/>
                        </a:rPr>
                        <a:t>Umfang</a:t>
                      </a:r>
                      <a:endParaRPr lang="nl-NL" sz="18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(Wieviel Seiten ?)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ungefähr</a:t>
                      </a:r>
                      <a:r>
                        <a:rPr lang="nl-NL" sz="1800" dirty="0">
                          <a:effectLst/>
                        </a:rPr>
                        <a:t> 3 – 12 </a:t>
                      </a:r>
                      <a:r>
                        <a:rPr lang="nl-NL" sz="1800" dirty="0" err="1">
                          <a:effectLst/>
                        </a:rPr>
                        <a:t>Seiten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5"/>
            <a:ext cx="2956942" cy="54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Epik</a:t>
            </a:r>
            <a:r>
              <a:rPr lang="nl-NL" sz="3600" dirty="0" smtClean="0"/>
              <a:t>: </a:t>
            </a:r>
            <a:r>
              <a:rPr lang="nl-NL" sz="3600" dirty="0" err="1" smtClean="0"/>
              <a:t>Romane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59632" y="894730"/>
            <a:ext cx="72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Es </a:t>
            </a:r>
            <a:r>
              <a:rPr lang="nl-NL" sz="2000" dirty="0" err="1" smtClean="0"/>
              <a:t>gibt</a:t>
            </a:r>
            <a:r>
              <a:rPr lang="nl-NL" sz="2000" dirty="0" smtClean="0"/>
              <a:t> </a:t>
            </a:r>
            <a:r>
              <a:rPr lang="nl-NL" sz="2000" dirty="0" err="1" smtClean="0"/>
              <a:t>mehrere</a:t>
            </a:r>
            <a:r>
              <a:rPr lang="nl-NL" sz="2000" dirty="0" smtClean="0"/>
              <a:t> </a:t>
            </a:r>
            <a:r>
              <a:rPr lang="nl-NL" sz="2000" dirty="0" err="1" smtClean="0"/>
              <a:t>Hauptpersonen</a:t>
            </a:r>
            <a:r>
              <a:rPr lang="nl-NL" sz="2000" dirty="0" smtClean="0"/>
              <a:t>, </a:t>
            </a:r>
            <a:r>
              <a:rPr lang="nl-NL" sz="2000" dirty="0" err="1" smtClean="0"/>
              <a:t>zahlreiche</a:t>
            </a:r>
            <a:r>
              <a:rPr lang="nl-NL" sz="2000" dirty="0" smtClean="0"/>
              <a:t> </a:t>
            </a:r>
            <a:r>
              <a:rPr lang="nl-NL" sz="2000" dirty="0" err="1" smtClean="0"/>
              <a:t>Nebenpersonen</a:t>
            </a:r>
            <a:r>
              <a:rPr lang="nl-NL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Es </a:t>
            </a:r>
            <a:r>
              <a:rPr lang="nl-NL" sz="2000" dirty="0" err="1" smtClean="0"/>
              <a:t>gibt</a:t>
            </a:r>
            <a:r>
              <a:rPr lang="nl-NL" sz="2000" dirty="0" smtClean="0"/>
              <a:t> </a:t>
            </a:r>
            <a:r>
              <a:rPr lang="nl-NL" sz="2000" dirty="0" err="1" smtClean="0"/>
              <a:t>mehrere</a:t>
            </a:r>
            <a:r>
              <a:rPr lang="nl-NL" sz="2000" dirty="0" smtClean="0"/>
              <a:t> </a:t>
            </a:r>
            <a:r>
              <a:rPr lang="nl-NL" sz="2000" dirty="0" err="1" smtClean="0"/>
              <a:t>Themen</a:t>
            </a:r>
            <a:r>
              <a:rPr lang="nl-NL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Die </a:t>
            </a:r>
            <a:r>
              <a:rPr lang="nl-NL" sz="2000" dirty="0" err="1" smtClean="0"/>
              <a:t>Krise</a:t>
            </a:r>
            <a:r>
              <a:rPr lang="nl-NL" sz="2000" dirty="0" smtClean="0"/>
              <a:t> </a:t>
            </a:r>
            <a:r>
              <a:rPr lang="nl-NL" sz="2000" dirty="0" err="1" smtClean="0"/>
              <a:t>entwickelt</a:t>
            </a:r>
            <a:r>
              <a:rPr lang="nl-NL" sz="2000" dirty="0" smtClean="0"/>
              <a:t> </a:t>
            </a:r>
            <a:r>
              <a:rPr lang="nl-NL" sz="2000" dirty="0" err="1" smtClean="0"/>
              <a:t>sich</a:t>
            </a:r>
            <a:r>
              <a:rPr lang="nl-NL" sz="2000" dirty="0" smtClean="0"/>
              <a:t> </a:t>
            </a:r>
            <a:r>
              <a:rPr lang="nl-NL" sz="2000" dirty="0" err="1" smtClean="0"/>
              <a:t>erst</a:t>
            </a:r>
            <a:r>
              <a:rPr lang="nl-NL" sz="2000" dirty="0" smtClean="0"/>
              <a:t> </a:t>
            </a:r>
            <a:r>
              <a:rPr lang="nl-NL" sz="2000" dirty="0" err="1" smtClean="0"/>
              <a:t>allmählich</a:t>
            </a:r>
            <a:r>
              <a:rPr lang="nl-NL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Die </a:t>
            </a:r>
            <a:r>
              <a:rPr lang="nl-NL" sz="2000" dirty="0" err="1" smtClean="0"/>
              <a:t>Charaktere</a:t>
            </a:r>
            <a:r>
              <a:rPr lang="nl-NL" sz="2000" dirty="0" smtClean="0"/>
              <a:t> </a:t>
            </a:r>
            <a:r>
              <a:rPr lang="nl-NL" sz="2000" dirty="0" err="1" smtClean="0"/>
              <a:t>entwickeln</a:t>
            </a:r>
            <a:r>
              <a:rPr lang="nl-NL" sz="2000" dirty="0" smtClean="0"/>
              <a:t> </a:t>
            </a:r>
            <a:r>
              <a:rPr lang="nl-NL" sz="2000" dirty="0" err="1" smtClean="0"/>
              <a:t>sich</a:t>
            </a:r>
            <a:r>
              <a:rPr lang="nl-NL" sz="2000" dirty="0" smtClean="0"/>
              <a:t> (</a:t>
            </a:r>
            <a:r>
              <a:rPr lang="nl-NL" sz="2000" dirty="0" err="1" smtClean="0"/>
              <a:t>z.B.</a:t>
            </a:r>
            <a:r>
              <a:rPr lang="nl-NL" sz="2000" dirty="0" smtClean="0"/>
              <a:t> in </a:t>
            </a:r>
            <a:r>
              <a:rPr lang="nl-NL" sz="2000" dirty="0" err="1" smtClean="0"/>
              <a:t>einem</a:t>
            </a:r>
            <a:r>
              <a:rPr lang="nl-NL" sz="2000" dirty="0" smtClean="0"/>
              <a:t> </a:t>
            </a:r>
            <a:r>
              <a:rPr lang="nl-NL" sz="2000" dirty="0" err="1" smtClean="0"/>
              <a:t>Bildungsroman</a:t>
            </a:r>
            <a:r>
              <a:rPr lang="nl-NL" sz="2000" dirty="0" smtClean="0"/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/>
              <a:t>e</a:t>
            </a:r>
            <a:r>
              <a:rPr lang="nl-NL" sz="2000" dirty="0" err="1" smtClean="0"/>
              <a:t>nthält</a:t>
            </a:r>
            <a:r>
              <a:rPr lang="nl-NL" sz="2000" dirty="0" smtClean="0"/>
              <a:t> › 150 </a:t>
            </a:r>
            <a:r>
              <a:rPr lang="nl-NL" sz="2000" dirty="0" err="1" smtClean="0"/>
              <a:t>Seiten</a:t>
            </a:r>
            <a:r>
              <a:rPr lang="nl-NL" sz="2000" dirty="0" smtClean="0"/>
              <a:t> </a:t>
            </a:r>
            <a:endParaRPr lang="nl-NL" sz="2000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40133"/>
              </p:ext>
            </p:extLst>
          </p:nvPr>
        </p:nvGraphicFramePr>
        <p:xfrm>
          <a:off x="1994277" y="3429000"/>
          <a:ext cx="573151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2000" dirty="0">
                          <a:effectLst/>
                        </a:rPr>
                        <a:t>	DER BILDUNGSROMAN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r>
                        <a:rPr lang="de-DE" sz="2000" dirty="0" smtClean="0">
                          <a:effectLst/>
                        </a:rPr>
                        <a:t>Erzählt </a:t>
                      </a:r>
                      <a:r>
                        <a:rPr lang="de-DE" sz="2000" dirty="0">
                          <a:effectLst/>
                        </a:rPr>
                        <a:t>die Geschichte eines Menschen, der sich entwickelt von Baby bis Erwachsene.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25143"/>
            <a:ext cx="8100392" cy="21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Epik</a:t>
            </a:r>
            <a:r>
              <a:rPr lang="nl-NL" sz="3600" dirty="0" smtClean="0"/>
              <a:t>: Novelle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248046" y="980728"/>
            <a:ext cx="6768752" cy="280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Es </a:t>
            </a:r>
            <a:r>
              <a:rPr lang="nl-NL" sz="2000" dirty="0" err="1" smtClean="0"/>
              <a:t>gibt</a:t>
            </a:r>
            <a:r>
              <a:rPr lang="nl-NL" sz="2000" dirty="0" smtClean="0"/>
              <a:t> </a:t>
            </a:r>
            <a:r>
              <a:rPr lang="nl-NL" sz="2000" dirty="0" err="1" smtClean="0"/>
              <a:t>meistens</a:t>
            </a:r>
            <a:r>
              <a:rPr lang="nl-NL" sz="2000" dirty="0" smtClean="0"/>
              <a:t> </a:t>
            </a:r>
            <a:r>
              <a:rPr lang="nl-NL" sz="2000" dirty="0" err="1" smtClean="0"/>
              <a:t>nur</a:t>
            </a:r>
            <a:r>
              <a:rPr lang="nl-NL" sz="2000" dirty="0" smtClean="0"/>
              <a:t> </a:t>
            </a:r>
            <a:r>
              <a:rPr lang="nl-NL" sz="2000" dirty="0" err="1" smtClean="0"/>
              <a:t>eine</a:t>
            </a:r>
            <a:r>
              <a:rPr lang="nl-NL" sz="2000" dirty="0" smtClean="0"/>
              <a:t> </a:t>
            </a:r>
            <a:r>
              <a:rPr lang="nl-NL" sz="2000" dirty="0" err="1" smtClean="0"/>
              <a:t>oder</a:t>
            </a:r>
            <a:r>
              <a:rPr lang="nl-NL" sz="2000" dirty="0" smtClean="0"/>
              <a:t> </a:t>
            </a:r>
            <a:r>
              <a:rPr lang="nl-NL" sz="2000" dirty="0" err="1" smtClean="0"/>
              <a:t>sehr</a:t>
            </a:r>
            <a:r>
              <a:rPr lang="nl-NL" sz="2000" dirty="0" smtClean="0"/>
              <a:t> </a:t>
            </a:r>
            <a:r>
              <a:rPr lang="nl-NL" sz="2000" dirty="0" err="1" smtClean="0"/>
              <a:t>wenige</a:t>
            </a:r>
            <a:r>
              <a:rPr lang="nl-NL" sz="2000" dirty="0" smtClean="0"/>
              <a:t> </a:t>
            </a:r>
            <a:r>
              <a:rPr lang="nl-NL" sz="2000" dirty="0" err="1" smtClean="0"/>
              <a:t>Hauptpersonen</a:t>
            </a:r>
            <a:r>
              <a:rPr lang="nl-NL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Es </a:t>
            </a:r>
            <a:r>
              <a:rPr lang="nl-NL" sz="2000" dirty="0" err="1" smtClean="0"/>
              <a:t>gibt</a:t>
            </a:r>
            <a:r>
              <a:rPr lang="nl-NL" sz="2000" dirty="0" smtClean="0"/>
              <a:t> </a:t>
            </a:r>
            <a:r>
              <a:rPr lang="nl-NL" sz="2000" dirty="0" err="1" smtClean="0"/>
              <a:t>nur</a:t>
            </a:r>
            <a:r>
              <a:rPr lang="nl-NL" sz="2000" dirty="0" smtClean="0"/>
              <a:t> </a:t>
            </a:r>
            <a:r>
              <a:rPr lang="nl-NL" sz="2000" dirty="0" err="1" smtClean="0"/>
              <a:t>ein</a:t>
            </a:r>
            <a:r>
              <a:rPr lang="nl-NL" sz="2000" dirty="0" smtClean="0"/>
              <a:t> Thema.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Die Novelle </a:t>
            </a:r>
            <a:r>
              <a:rPr lang="nl-NL" sz="2000" dirty="0" err="1" smtClean="0"/>
              <a:t>zeigt</a:t>
            </a:r>
            <a:r>
              <a:rPr lang="nl-NL" sz="2000" dirty="0" smtClean="0"/>
              <a:t> die </a:t>
            </a:r>
            <a:r>
              <a:rPr lang="nl-NL" sz="2000" dirty="0" err="1" smtClean="0"/>
              <a:t>Hauptpersonen</a:t>
            </a:r>
            <a:r>
              <a:rPr lang="nl-NL" sz="2000" dirty="0" smtClean="0"/>
              <a:t> </a:t>
            </a:r>
            <a:r>
              <a:rPr lang="nl-NL" sz="2000" dirty="0" err="1" smtClean="0"/>
              <a:t>sofort</a:t>
            </a:r>
            <a:r>
              <a:rPr lang="nl-NL" sz="2000" dirty="0" smtClean="0"/>
              <a:t> in </a:t>
            </a:r>
            <a:r>
              <a:rPr lang="nl-NL" sz="2000" dirty="0" err="1" smtClean="0"/>
              <a:t>einer</a:t>
            </a:r>
            <a:r>
              <a:rPr lang="nl-NL" sz="2000" dirty="0" smtClean="0"/>
              <a:t> </a:t>
            </a:r>
            <a:r>
              <a:rPr lang="nl-NL" sz="2000" dirty="0" err="1" smtClean="0"/>
              <a:t>kritischen</a:t>
            </a:r>
            <a:r>
              <a:rPr lang="nl-NL" sz="2000" dirty="0" smtClean="0"/>
              <a:t> </a:t>
            </a:r>
            <a:r>
              <a:rPr lang="nl-NL" sz="2000" dirty="0" err="1" smtClean="0"/>
              <a:t>Lebensphase</a:t>
            </a:r>
            <a:r>
              <a:rPr lang="nl-NL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Die </a:t>
            </a:r>
            <a:r>
              <a:rPr lang="nl-NL" sz="2000" dirty="0" err="1" smtClean="0"/>
              <a:t>Charaktere</a:t>
            </a:r>
            <a:r>
              <a:rPr lang="nl-NL" sz="2000" dirty="0" smtClean="0"/>
              <a:t> </a:t>
            </a:r>
            <a:r>
              <a:rPr lang="nl-NL" sz="2000" dirty="0" err="1" smtClean="0"/>
              <a:t>entwickeln</a:t>
            </a:r>
            <a:r>
              <a:rPr lang="nl-NL" sz="2000" dirty="0" smtClean="0"/>
              <a:t> </a:t>
            </a:r>
            <a:r>
              <a:rPr lang="nl-NL" sz="2000" dirty="0" err="1" smtClean="0"/>
              <a:t>sich</a:t>
            </a:r>
            <a:r>
              <a:rPr lang="nl-NL" sz="2000" dirty="0" smtClean="0"/>
              <a:t> </a:t>
            </a:r>
            <a:r>
              <a:rPr lang="nl-NL" sz="2000" dirty="0" err="1" smtClean="0"/>
              <a:t>kaum</a:t>
            </a:r>
            <a:r>
              <a:rPr lang="nl-NL" sz="2000" dirty="0" smtClean="0"/>
              <a:t> </a:t>
            </a:r>
            <a:r>
              <a:rPr lang="nl-NL" sz="2000" dirty="0" err="1" smtClean="0"/>
              <a:t>oder</a:t>
            </a:r>
            <a:r>
              <a:rPr lang="nl-NL" sz="2000" dirty="0" smtClean="0"/>
              <a:t> </a:t>
            </a:r>
            <a:r>
              <a:rPr lang="nl-NL" sz="2000" dirty="0" err="1" smtClean="0"/>
              <a:t>gar</a:t>
            </a:r>
            <a:r>
              <a:rPr lang="nl-NL" sz="2000" dirty="0" smtClean="0"/>
              <a:t> nicht.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 smtClean="0"/>
              <a:t>enthält</a:t>
            </a:r>
            <a:r>
              <a:rPr lang="nl-NL" sz="2000" dirty="0" smtClean="0"/>
              <a:t> </a:t>
            </a:r>
            <a:r>
              <a:rPr lang="nl-NL" sz="2000" dirty="0" err="1" smtClean="0"/>
              <a:t>ungefähr</a:t>
            </a:r>
            <a:r>
              <a:rPr lang="nl-NL" sz="2000" dirty="0" smtClean="0"/>
              <a:t> 50 – 150 </a:t>
            </a:r>
            <a:r>
              <a:rPr lang="nl-NL" sz="2000" dirty="0" err="1" smtClean="0"/>
              <a:t>Seiten</a:t>
            </a:r>
            <a:endParaRPr lang="nl-NL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92926"/>
            <a:ext cx="2736304" cy="27363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91634"/>
            <a:ext cx="2520280" cy="25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Epik</a:t>
            </a:r>
            <a:r>
              <a:rPr lang="nl-NL" sz="3600" dirty="0" smtClean="0"/>
              <a:t>: </a:t>
            </a:r>
            <a:r>
              <a:rPr lang="nl-NL" sz="3600" dirty="0" err="1" smtClean="0"/>
              <a:t>Kurzgeschichte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94480" y="1462740"/>
            <a:ext cx="80283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ist eine kurze Geschichte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Man fällt mitten in die Geschichte hinein.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wenig Hauptpersonen (meistens nur eine).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Die Hauptpersonen werden (fast) gar nicht charakterisiert.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ein unerwartetes / offenes / abruptes Ende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lineare Handlung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    wenig/keine Nebenhandlungen 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    wenig/keine Nebenpersonen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Die Hauptperson(en) befindet sich sofort in einer kritischen Lebensphase.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Hauptpersonen = Außenseiter, Versager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940"/>
            <a:ext cx="3316366" cy="29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Auch</a:t>
            </a:r>
            <a:r>
              <a:rPr lang="nl-NL" sz="3600" dirty="0" smtClean="0"/>
              <a:t> das </a:t>
            </a:r>
            <a:r>
              <a:rPr lang="nl-NL" sz="3600" dirty="0" err="1" smtClean="0"/>
              <a:t>gehört</a:t>
            </a:r>
            <a:r>
              <a:rPr lang="nl-NL" sz="3600" dirty="0" smtClean="0"/>
              <a:t> </a:t>
            </a:r>
            <a:r>
              <a:rPr lang="nl-NL" sz="3600" dirty="0" err="1" smtClean="0"/>
              <a:t>zu</a:t>
            </a:r>
            <a:r>
              <a:rPr lang="nl-NL" sz="3600" dirty="0" smtClean="0"/>
              <a:t> </a:t>
            </a:r>
            <a:r>
              <a:rPr lang="nl-NL" sz="3600" dirty="0" err="1" smtClean="0"/>
              <a:t>Literatur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9Hv7bovUCp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9588" y="1340768"/>
            <a:ext cx="806489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480" y="0"/>
            <a:ext cx="7498080" cy="960135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Textsorten</a:t>
            </a:r>
            <a:r>
              <a:rPr lang="nl-NL" sz="3600" dirty="0" smtClean="0"/>
              <a:t> </a:t>
            </a:r>
            <a:r>
              <a:rPr lang="nl-NL" sz="3600" dirty="0" err="1" smtClean="0"/>
              <a:t>und</a:t>
            </a:r>
            <a:r>
              <a:rPr lang="nl-NL" sz="3600" dirty="0" smtClean="0"/>
              <a:t> </a:t>
            </a:r>
            <a:r>
              <a:rPr lang="nl-NL" sz="3600" dirty="0" err="1" smtClean="0"/>
              <a:t>Merkmale</a:t>
            </a:r>
            <a:r>
              <a:rPr lang="nl-NL" sz="3600" dirty="0" smtClean="0"/>
              <a:t>                II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060" y="1607894"/>
            <a:ext cx="1728192" cy="648072"/>
          </a:xfrm>
        </p:spPr>
        <p:txBody>
          <a:bodyPr>
            <a:normAutofit fontScale="47500" lnSpcReduction="20000"/>
          </a:bodyPr>
          <a:lstStyle/>
          <a:p>
            <a:r>
              <a:rPr lang="nl-NL" sz="6700" dirty="0" err="1" smtClean="0"/>
              <a:t>Lyrik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</p:txBody>
      </p:sp>
      <p:sp>
        <p:nvSpPr>
          <p:cNvPr id="5" name="Lijntoelichting 2 4"/>
          <p:cNvSpPr/>
          <p:nvPr/>
        </p:nvSpPr>
        <p:spPr>
          <a:xfrm>
            <a:off x="4788024" y="934427"/>
            <a:ext cx="2808312" cy="1558469"/>
          </a:xfrm>
          <a:prstGeom prst="borderCallout2">
            <a:avLst>
              <a:gd name="adj1" fmla="val 18750"/>
              <a:gd name="adj2" fmla="val -1560"/>
              <a:gd name="adj3" fmla="val 18750"/>
              <a:gd name="adj4" fmla="val -16667"/>
              <a:gd name="adj5" fmla="val 47031"/>
              <a:gd name="adj6" fmla="val -62068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259516" y="1161618"/>
            <a:ext cx="15447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err="1" smtClean="0"/>
              <a:t>Sonett</a:t>
            </a:r>
            <a:endParaRPr lang="nl-NL" sz="2600" dirty="0" smtClean="0"/>
          </a:p>
          <a:p>
            <a:r>
              <a:rPr lang="nl-NL" sz="2600" dirty="0" smtClean="0"/>
              <a:t>Limerick</a:t>
            </a:r>
            <a:endParaRPr lang="nl-NL" sz="2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80" y="2690493"/>
            <a:ext cx="7337984" cy="417917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Was </a:t>
            </a:r>
            <a:r>
              <a:rPr lang="nl-NL" sz="3600" dirty="0" err="1" smtClean="0"/>
              <a:t>ist</a:t>
            </a:r>
            <a:r>
              <a:rPr lang="nl-NL" sz="3600" dirty="0" smtClean="0"/>
              <a:t> </a:t>
            </a:r>
            <a:r>
              <a:rPr lang="nl-NL" sz="3600" dirty="0" err="1" smtClean="0"/>
              <a:t>Lyrik</a:t>
            </a:r>
            <a:r>
              <a:rPr lang="nl-NL" sz="3600" dirty="0" smtClean="0"/>
              <a:t>?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21369" y="927522"/>
            <a:ext cx="4314727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stammt von ein Saiteninstrument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Gedichte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kurze, halbe Sätze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subjektiv (Gefühle)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Reim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Rhythmus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Refrain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Versen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Strophen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 smtClean="0"/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055" y="4446463"/>
            <a:ext cx="2045445" cy="21602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85" y="930000"/>
            <a:ext cx="3539327" cy="53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480" y="0"/>
            <a:ext cx="7498080" cy="960135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Textsorten</a:t>
            </a:r>
            <a:r>
              <a:rPr lang="nl-NL" sz="3600" dirty="0" smtClean="0"/>
              <a:t> </a:t>
            </a:r>
            <a:r>
              <a:rPr lang="nl-NL" sz="3600" dirty="0" err="1" smtClean="0"/>
              <a:t>und</a:t>
            </a:r>
            <a:r>
              <a:rPr lang="nl-NL" sz="3600" dirty="0" smtClean="0"/>
              <a:t> </a:t>
            </a:r>
            <a:r>
              <a:rPr lang="nl-NL" sz="3600" dirty="0" err="1" smtClean="0"/>
              <a:t>Merkmale</a:t>
            </a:r>
            <a:r>
              <a:rPr lang="nl-NL" sz="3600" dirty="0" smtClean="0"/>
              <a:t>               III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556792"/>
            <a:ext cx="1984264" cy="576064"/>
          </a:xfrm>
        </p:spPr>
        <p:txBody>
          <a:bodyPr>
            <a:normAutofit fontScale="47500" lnSpcReduction="20000"/>
          </a:bodyPr>
          <a:lstStyle/>
          <a:p>
            <a:r>
              <a:rPr lang="nl-NL" sz="5500" dirty="0" err="1" smtClean="0"/>
              <a:t>Dramatik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</p:txBody>
      </p:sp>
      <p:sp>
        <p:nvSpPr>
          <p:cNvPr id="5" name="Lijntoelichting 2 4"/>
          <p:cNvSpPr/>
          <p:nvPr/>
        </p:nvSpPr>
        <p:spPr>
          <a:xfrm>
            <a:off x="4794856" y="1073303"/>
            <a:ext cx="2873488" cy="1707625"/>
          </a:xfrm>
          <a:prstGeom prst="borderCallout2">
            <a:avLst>
              <a:gd name="adj1" fmla="val 18750"/>
              <a:gd name="adj2" fmla="val -1560"/>
              <a:gd name="adj3" fmla="val 18750"/>
              <a:gd name="adj4" fmla="val -16667"/>
              <a:gd name="adj5" fmla="val 36929"/>
              <a:gd name="adj6" fmla="val -56208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932040" y="1124744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Komödie</a:t>
            </a:r>
          </a:p>
          <a:p>
            <a:r>
              <a:rPr lang="nl-NL" sz="2400" dirty="0" err="1" smtClean="0"/>
              <a:t>Tragödie</a:t>
            </a:r>
            <a:endParaRPr lang="nl-NL" sz="2400" dirty="0" smtClean="0"/>
          </a:p>
          <a:p>
            <a:r>
              <a:rPr lang="nl-NL" sz="2400" dirty="0" err="1" smtClean="0"/>
              <a:t>Hörspiel</a:t>
            </a:r>
            <a:endParaRPr lang="nl-NL" sz="2400" dirty="0" smtClean="0"/>
          </a:p>
          <a:p>
            <a:r>
              <a:rPr lang="nl-NL" sz="2400" dirty="0" err="1" smtClean="0"/>
              <a:t>Fernsehspiel</a:t>
            </a:r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67" y="2881511"/>
            <a:ext cx="2390450" cy="38355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94" y="2492896"/>
            <a:ext cx="3245346" cy="282994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5819"/>
            <a:ext cx="1943706" cy="301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Was </a:t>
            </a:r>
            <a:r>
              <a:rPr lang="nl-NL" sz="3600" dirty="0" err="1" smtClean="0"/>
              <a:t>ist</a:t>
            </a:r>
            <a:r>
              <a:rPr lang="nl-NL" sz="3600" dirty="0" smtClean="0"/>
              <a:t> </a:t>
            </a:r>
            <a:r>
              <a:rPr lang="nl-NL" sz="3600" dirty="0" err="1" smtClean="0"/>
              <a:t>Dramatik</a:t>
            </a:r>
            <a:r>
              <a:rPr lang="nl-NL" sz="3600" dirty="0"/>
              <a:t>?</a:t>
            </a:r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403648" y="2241352"/>
            <a:ext cx="316259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 smtClean="0"/>
              <a:t>Merkmale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Bühne – Bühnenbild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Licht – Beleuchtung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Kulissen – Requisiten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Schminke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Gestik – Mimik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Schauspieler</a:t>
            </a: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260488" y="934054"/>
            <a:ext cx="74972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latin typeface="Verdana" panose="020B0604030504040204" pitchFamily="34" charset="0"/>
                <a:ea typeface="Times New Roman" panose="02020603050405020304" pitchFamily="18" charset="0"/>
              </a:rPr>
              <a:t> 	</a:t>
            </a:r>
            <a:r>
              <a:rPr lang="de-DE" sz="2200" b="1" dirty="0">
                <a:ea typeface="Times New Roman" panose="02020603050405020304" pitchFamily="18" charset="0"/>
              </a:rPr>
              <a:t>Ein Sammelbegriff für Schauspiele, Stücke.</a:t>
            </a:r>
            <a:endParaRPr lang="nl-NL" sz="2200" b="1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65755" algn="ctr"/>
              </a:tabLst>
            </a:pPr>
            <a:r>
              <a:rPr lang="de-DE" sz="2200" dirty="0">
                <a:ea typeface="Times New Roman" panose="02020603050405020304" pitchFamily="18" charset="0"/>
              </a:rPr>
              <a:t>	(Ein Schauspiel oder Stück ist eine Geschichte</a:t>
            </a:r>
            <a:r>
              <a:rPr lang="de-DE" sz="2200" dirty="0" smtClean="0">
                <a:ea typeface="Times New Roman" panose="02020603050405020304" pitchFamily="18" charset="0"/>
              </a:rPr>
              <a:t>, die </a:t>
            </a:r>
            <a:r>
              <a:rPr lang="de-DE" sz="2200" dirty="0">
                <a:ea typeface="Times New Roman" panose="02020603050405020304" pitchFamily="18" charset="0"/>
              </a:rPr>
              <a:t>auf der Bühne von Schauspielern vorgeführt wird.)</a:t>
            </a:r>
            <a:endParaRPr lang="nl-NL" sz="2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45465"/>
            <a:ext cx="3834230" cy="30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Dramatik</a:t>
            </a:r>
            <a:r>
              <a:rPr lang="nl-NL" sz="3600" dirty="0" smtClean="0"/>
              <a:t>: die </a:t>
            </a:r>
            <a:r>
              <a:rPr lang="nl-NL" sz="3600" dirty="0" err="1" smtClean="0"/>
              <a:t>Tragödie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77667" y="1412776"/>
            <a:ext cx="3162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 smtClean="0"/>
              <a:t>Merkmale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vornehme Leute als Hauptperson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gehobene Sprache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tragisches und trauriges Ende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weinende Zuschauer</a:t>
            </a: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66" y="1412775"/>
            <a:ext cx="4787135" cy="42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Dramatik</a:t>
            </a:r>
            <a:r>
              <a:rPr lang="nl-NL" sz="3600" dirty="0" smtClean="0"/>
              <a:t>: die Komödie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77667" y="1412776"/>
            <a:ext cx="3162599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 smtClean="0">
                <a:hlinkClick r:id="rId3"/>
              </a:rPr>
              <a:t>Merkmale</a:t>
            </a:r>
            <a:endParaRPr lang="de-DE" sz="22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normale Leute als Zuschauer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Umgangssprache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glückliches Ende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Zuschauer lachen</a:t>
            </a: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36" y="1413213"/>
            <a:ext cx="5394375" cy="4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Dramatik</a:t>
            </a:r>
            <a:r>
              <a:rPr lang="nl-NL" sz="3600" dirty="0" smtClean="0"/>
              <a:t>: das </a:t>
            </a:r>
            <a:r>
              <a:rPr lang="nl-NL" sz="3600" dirty="0" err="1" smtClean="0"/>
              <a:t>Hörspiel</a:t>
            </a:r>
            <a:r>
              <a:rPr lang="nl-NL" sz="3600" dirty="0" smtClean="0"/>
              <a:t>                     I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85621" y="1363385"/>
            <a:ext cx="3566341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 smtClean="0"/>
              <a:t>Merkmale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speziell für den Rundfunk geschrieben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seit etwa 1925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akustischen Mitteln:</a:t>
            </a:r>
          </a:p>
          <a:p>
            <a:pPr>
              <a:lnSpc>
                <a:spcPct val="150000"/>
              </a:lnSpc>
            </a:pPr>
            <a:r>
              <a:rPr lang="de-DE" sz="2300" dirty="0"/>
              <a:t> </a:t>
            </a:r>
            <a:r>
              <a:rPr lang="de-DE" sz="2300" dirty="0" smtClean="0"/>
              <a:t>  - Stimmen</a:t>
            </a:r>
          </a:p>
          <a:p>
            <a:pPr>
              <a:lnSpc>
                <a:spcPct val="150000"/>
              </a:lnSpc>
            </a:pPr>
            <a:r>
              <a:rPr lang="de-DE" sz="2300" dirty="0"/>
              <a:t> </a:t>
            </a:r>
            <a:r>
              <a:rPr lang="de-DE" sz="2300" dirty="0" smtClean="0"/>
              <a:t>  - Geräusche</a:t>
            </a:r>
          </a:p>
          <a:p>
            <a:pPr>
              <a:lnSpc>
                <a:spcPct val="150000"/>
              </a:lnSpc>
            </a:pPr>
            <a:r>
              <a:rPr lang="de-DE" sz="2300" dirty="0"/>
              <a:t> </a:t>
            </a:r>
            <a:r>
              <a:rPr lang="de-DE" sz="2300" dirty="0" smtClean="0"/>
              <a:t>  - Musik</a:t>
            </a: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843362" cy="46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Dramatik</a:t>
            </a:r>
            <a:r>
              <a:rPr lang="nl-NL" sz="3600" dirty="0" smtClean="0"/>
              <a:t>: das </a:t>
            </a:r>
            <a:r>
              <a:rPr lang="nl-NL" sz="3600" dirty="0" err="1" smtClean="0"/>
              <a:t>Fernsehspiel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59632" y="1449046"/>
            <a:ext cx="3162599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 smtClean="0"/>
              <a:t>Merkmale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speziell fürs Fernsehen geschrieben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seit etwa 1950</a:t>
            </a: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643405"/>
            <a:ext cx="5904656" cy="207309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70" y="1333912"/>
            <a:ext cx="3969010" cy="31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Hörspiel</a:t>
            </a:r>
            <a:r>
              <a:rPr lang="nl-NL" sz="3600" dirty="0" smtClean="0"/>
              <a:t> vs. </a:t>
            </a:r>
            <a:r>
              <a:rPr lang="nl-NL" sz="3600" dirty="0" err="1" smtClean="0"/>
              <a:t>Bühnenstück</a:t>
            </a:r>
            <a:r>
              <a:rPr lang="nl-NL" sz="3600" dirty="0" smtClean="0"/>
              <a:t>                  I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76074"/>
              </p:ext>
            </p:extLst>
          </p:nvPr>
        </p:nvGraphicFramePr>
        <p:xfrm>
          <a:off x="1475656" y="1124745"/>
          <a:ext cx="7128792" cy="4509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5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</a:rPr>
                        <a:t>HÖRSPIEL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</a:rPr>
                        <a:t>BÜHNENSTÜCK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5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Es gibt keine Zuschauer </a:t>
                      </a:r>
                      <a:r>
                        <a:rPr lang="de-DE" sz="1800" dirty="0" smtClean="0">
                          <a:effectLst/>
                        </a:rPr>
                        <a:t>bloß Zuhörer.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Die Zuschauer können die </a:t>
                      </a:r>
                      <a:r>
                        <a:rPr lang="de-DE" sz="1800" dirty="0" smtClean="0">
                          <a:effectLst/>
                        </a:rPr>
                        <a:t>Schauspieler</a:t>
                      </a:r>
                      <a:r>
                        <a:rPr lang="de-DE" sz="1800" baseline="0" dirty="0" smtClean="0">
                          <a:effectLst/>
                        </a:rPr>
                        <a:t> sehen und hören</a:t>
                      </a:r>
                      <a:r>
                        <a:rPr lang="de-DE" sz="1800" dirty="0" smtClean="0">
                          <a:effectLst/>
                        </a:rPr>
                        <a:t>.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Die Schauspieler haben nur ein einziges Mittel nämlich </a:t>
                      </a:r>
                      <a:r>
                        <a:rPr lang="nl-NL" sz="1800" dirty="0" err="1" smtClean="0">
                          <a:effectLst/>
                        </a:rPr>
                        <a:t>Stimmen</a:t>
                      </a:r>
                      <a:endParaRPr lang="nl-NL" sz="18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Die Schauspieler haben mehrere Mittel nämlich 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r>
                        <a:rPr lang="nl-NL" sz="1800" dirty="0" smtClean="0">
                          <a:effectLst/>
                        </a:rPr>
                        <a:t>-</a:t>
                      </a:r>
                      <a:r>
                        <a:rPr lang="nl-NL" sz="1800" baseline="0" dirty="0" smtClean="0">
                          <a:effectLst/>
                        </a:rPr>
                        <a:t> </a:t>
                      </a:r>
                      <a:r>
                        <a:rPr lang="de-DE" sz="1800" u="none" dirty="0" smtClean="0">
                          <a:effectLst/>
                        </a:rPr>
                        <a:t>Gestik         </a:t>
                      </a:r>
                      <a:r>
                        <a:rPr lang="nl-NL" sz="1800" u="none" dirty="0" smtClean="0">
                          <a:effectLst/>
                        </a:rPr>
                        <a:t>=        </a:t>
                      </a:r>
                      <a:r>
                        <a:rPr lang="nl-NL" sz="1800" u="none" dirty="0">
                          <a:effectLst/>
                        </a:rPr>
                        <a:t>gebaren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u="none" dirty="0">
                          <a:effectLst/>
                        </a:rPr>
                        <a:t> </a:t>
                      </a:r>
                      <a:r>
                        <a:rPr lang="nl-NL" sz="1800" u="none" dirty="0" smtClean="0">
                          <a:effectLst/>
                        </a:rPr>
                        <a:t>-</a:t>
                      </a:r>
                      <a:r>
                        <a:rPr lang="nl-NL" sz="1800" u="none" baseline="0" dirty="0" smtClean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Mimik</a:t>
                      </a:r>
                      <a:r>
                        <a:rPr lang="nl-NL" sz="1800" u="none" dirty="0" smtClean="0">
                          <a:effectLst/>
                        </a:rPr>
                        <a:t>          =   </a:t>
                      </a:r>
                      <a:r>
                        <a:rPr lang="nl-NL" sz="1400" u="none" dirty="0">
                          <a:effectLst/>
                        </a:rPr>
                        <a:t>gezichtsuitdrukkingen</a:t>
                      </a:r>
                      <a:r>
                        <a:rPr lang="nl-NL" sz="1800" u="none" dirty="0">
                          <a:effectLst/>
                        </a:rPr>
                        <a:t>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u="none" dirty="0">
                          <a:effectLst/>
                        </a:rPr>
                        <a:t> </a:t>
                      </a:r>
                      <a:r>
                        <a:rPr lang="nl-NL" sz="1800" u="none" dirty="0" smtClean="0">
                          <a:effectLst/>
                        </a:rPr>
                        <a:t>-</a:t>
                      </a:r>
                      <a:r>
                        <a:rPr lang="nl-NL" sz="1800" u="none" baseline="0" dirty="0" smtClean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Stimmen</a:t>
                      </a:r>
                      <a:r>
                        <a:rPr lang="nl-NL" sz="1800" u="none" dirty="0" smtClean="0">
                          <a:effectLst/>
                        </a:rPr>
                        <a:t>      =         </a:t>
                      </a:r>
                      <a:r>
                        <a:rPr lang="nl-NL" sz="1800" u="none" dirty="0">
                          <a:effectLst/>
                        </a:rPr>
                        <a:t>stemmen                         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 err="1" smtClean="0">
                          <a:effectLst/>
                        </a:rPr>
                        <a:t>Kulissen</a:t>
                      </a:r>
                      <a:r>
                        <a:rPr lang="nl-NL" sz="1800" dirty="0" smtClean="0">
                          <a:effectLst/>
                        </a:rPr>
                        <a:t>, </a:t>
                      </a:r>
                      <a:r>
                        <a:rPr lang="nl-NL" sz="1800" dirty="0" err="1" smtClean="0">
                          <a:effectLst/>
                        </a:rPr>
                        <a:t>Schminke</a:t>
                      </a:r>
                      <a:r>
                        <a:rPr lang="nl-NL" sz="1800" dirty="0" smtClean="0">
                          <a:effectLst/>
                        </a:rPr>
                        <a:t>, </a:t>
                      </a:r>
                      <a:r>
                        <a:rPr lang="nl-NL" sz="1800" dirty="0" err="1" smtClean="0">
                          <a:effectLst/>
                        </a:rPr>
                        <a:t>Beleuchtung</a:t>
                      </a:r>
                      <a:r>
                        <a:rPr lang="nl-NL" sz="1800" dirty="0" smtClean="0">
                          <a:effectLst/>
                        </a:rPr>
                        <a:t>, </a:t>
                      </a:r>
                      <a:r>
                        <a:rPr lang="nl-NL" sz="1800" dirty="0" err="1" smtClean="0">
                          <a:effectLst/>
                        </a:rPr>
                        <a:t>Gestik</a:t>
                      </a:r>
                      <a:r>
                        <a:rPr lang="nl-NL" sz="1800" dirty="0" smtClean="0">
                          <a:effectLst/>
                        </a:rPr>
                        <a:t>, </a:t>
                      </a:r>
                      <a:r>
                        <a:rPr lang="de-DE" sz="1800" dirty="0" smtClean="0">
                          <a:effectLst/>
                        </a:rPr>
                        <a:t>Mimik</a:t>
                      </a:r>
                      <a:r>
                        <a:rPr lang="de-DE" sz="1800" u="none" baseline="0" dirty="0" smtClean="0">
                          <a:effectLst/>
                        </a:rPr>
                        <a:t> </a:t>
                      </a:r>
                      <a:r>
                        <a:rPr lang="de-DE" sz="1800" dirty="0" smtClean="0">
                          <a:effectLst/>
                        </a:rPr>
                        <a:t>spielen </a:t>
                      </a:r>
                      <a:r>
                        <a:rPr lang="de-DE" sz="1800" dirty="0">
                          <a:effectLst/>
                        </a:rPr>
                        <a:t>gar keine Rolle.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r>
                        <a:rPr lang="de-DE" sz="1800" dirty="0" smtClean="0">
                          <a:effectLst/>
                        </a:rPr>
                        <a:t>Idem</a:t>
                      </a:r>
                      <a:r>
                        <a:rPr lang="de-DE" sz="1800" u="none" baseline="0" dirty="0" smtClean="0">
                          <a:effectLst/>
                        </a:rPr>
                        <a:t> </a:t>
                      </a:r>
                      <a:r>
                        <a:rPr lang="nl-NL" sz="1800" dirty="0" err="1" smtClean="0">
                          <a:effectLst/>
                        </a:rPr>
                        <a:t>spielen</a:t>
                      </a:r>
                      <a:r>
                        <a:rPr lang="nl-NL" sz="1800" dirty="0" smtClean="0">
                          <a:effectLst/>
                        </a:rPr>
                        <a:t> </a:t>
                      </a:r>
                      <a:r>
                        <a:rPr lang="nl-NL" sz="1800" dirty="0" err="1">
                          <a:effectLst/>
                        </a:rPr>
                        <a:t>eine</a:t>
                      </a:r>
                      <a:r>
                        <a:rPr lang="nl-NL" sz="1800" dirty="0">
                          <a:effectLst/>
                        </a:rPr>
                        <a:t> wichtige </a:t>
                      </a:r>
                      <a:r>
                        <a:rPr lang="nl-NL" sz="1800" dirty="0" err="1">
                          <a:effectLst/>
                        </a:rPr>
                        <a:t>Rolle</a:t>
                      </a:r>
                      <a:r>
                        <a:rPr lang="nl-NL" sz="18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 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0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Für den Autor gibt es </a:t>
                      </a:r>
                      <a:r>
                        <a:rPr lang="de-DE" sz="1800" dirty="0" smtClean="0">
                          <a:effectLst/>
                        </a:rPr>
                        <a:t>viel</a:t>
                      </a:r>
                      <a:r>
                        <a:rPr lang="nl-NL" sz="1800" baseline="0" dirty="0" smtClean="0">
                          <a:effectLst/>
                        </a:rPr>
                        <a:t> </a:t>
                      </a:r>
                      <a:r>
                        <a:rPr lang="de-DE" sz="1800" dirty="0" smtClean="0">
                          <a:effectLst/>
                        </a:rPr>
                        <a:t>Beschränkungen</a:t>
                      </a:r>
                      <a:r>
                        <a:rPr lang="de-DE" sz="1800" u="sng" dirty="0" smtClean="0">
                          <a:effectLst/>
                        </a:rPr>
                        <a:t>                                            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Für den Autor gibt es mehr </a:t>
                      </a:r>
                      <a:r>
                        <a:rPr lang="de-DE" sz="1800" dirty="0" smtClean="0">
                          <a:effectLst/>
                        </a:rPr>
                        <a:t>Möglichkeiten</a:t>
                      </a:r>
                      <a:r>
                        <a:rPr lang="de-DE" sz="1800" u="sng" dirty="0" smtClean="0">
                          <a:effectLst/>
                        </a:rPr>
                        <a:t>                                       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26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Hörspiel</a:t>
            </a:r>
            <a:r>
              <a:rPr lang="nl-NL" sz="3600" dirty="0" smtClean="0"/>
              <a:t> vs. </a:t>
            </a:r>
            <a:r>
              <a:rPr lang="nl-NL" sz="3600" dirty="0" err="1" smtClean="0"/>
              <a:t>Bühnenstück</a:t>
            </a:r>
            <a:r>
              <a:rPr lang="nl-NL" sz="3600" dirty="0" smtClean="0"/>
              <a:t>                 II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84263"/>
              </p:ext>
            </p:extLst>
          </p:nvPr>
        </p:nvGraphicFramePr>
        <p:xfrm>
          <a:off x="1259632" y="1196752"/>
          <a:ext cx="7354064" cy="500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Es gibt  keinen direkten Kontakt zwischen Zuschauern und Spielern. 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Es gibt   einen  direkten Kontakt zwischen Zuschauern und Spielern</a:t>
                      </a:r>
                      <a:r>
                        <a:rPr lang="de-DE" sz="2000" u="none">
                          <a:effectLst/>
                        </a:rPr>
                        <a:t>. </a:t>
                      </a:r>
                      <a:r>
                        <a:rPr lang="de-DE" sz="2000" u="none" smtClean="0">
                          <a:effectLst/>
                        </a:rPr>
                        <a:t/>
                      </a:r>
                      <a:br>
                        <a:rPr lang="de-DE" sz="2000" u="none" smtClean="0">
                          <a:effectLst/>
                        </a:rPr>
                      </a:br>
                      <a:r>
                        <a:rPr lang="de-DE" sz="2000" u="none" dirty="0">
                          <a:effectLst/>
                        </a:rPr>
                        <a:t>	</a:t>
                      </a:r>
                      <a:endParaRPr lang="nl-NL" sz="2000" u="none" dirty="0">
                        <a:effectLst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Man kann </a:t>
                      </a:r>
                      <a:r>
                        <a:rPr lang="de-DE" sz="2000" u="none" dirty="0" smtClean="0">
                          <a:effectLst/>
                        </a:rPr>
                        <a:t>ein </a:t>
                      </a:r>
                      <a:r>
                        <a:rPr lang="de-DE" sz="2000" u="none" dirty="0">
                          <a:effectLst/>
                        </a:rPr>
                        <a:t>großes             Publikum erreichen.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Man kann ein </a:t>
                      </a:r>
                      <a:r>
                        <a:rPr lang="de-DE" sz="2000" u="none" dirty="0" smtClean="0">
                          <a:effectLst/>
                        </a:rPr>
                        <a:t>bestimmtes             </a:t>
                      </a:r>
                      <a:r>
                        <a:rPr lang="de-DE" sz="2000" u="none" dirty="0">
                          <a:effectLst/>
                        </a:rPr>
                        <a:t>Publikum erreichen.	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2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Man erreicht alle  Schichten der Bevölkerung = alle lagen van de </a:t>
                      </a:r>
                      <a:r>
                        <a:rPr lang="de-DE" sz="2000" u="none" dirty="0" err="1" smtClean="0">
                          <a:effectLst/>
                        </a:rPr>
                        <a:t>bevolking</a:t>
                      </a:r>
                      <a:r>
                        <a:rPr lang="nl-NL" sz="2000" u="none" dirty="0" smtClean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nl-NL" sz="2000" u="none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Man erreicht bloß </a:t>
                      </a:r>
                      <a:r>
                        <a:rPr lang="de-DE" sz="2000" u="none" dirty="0" smtClean="0">
                          <a:effectLst/>
                        </a:rPr>
                        <a:t>reiche </a:t>
                      </a:r>
                      <a:r>
                        <a:rPr lang="de-DE" sz="2000" u="none" dirty="0">
                          <a:effectLst/>
                        </a:rPr>
                        <a:t>Oberschicht                              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strike="noStrik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u="none" dirty="0" err="1">
                          <a:effectLst/>
                        </a:rPr>
                        <a:t>Gibt</a:t>
                      </a:r>
                      <a:r>
                        <a:rPr lang="nl-NL" sz="2000" u="none" dirty="0">
                          <a:effectLst/>
                        </a:rPr>
                        <a:t> es </a:t>
                      </a:r>
                      <a:r>
                        <a:rPr lang="nl-NL" sz="2000" u="none" dirty="0" err="1" smtClean="0">
                          <a:effectLst/>
                        </a:rPr>
                        <a:t>seit</a:t>
                      </a:r>
                      <a:r>
                        <a:rPr lang="nl-NL" sz="2000" u="none" baseline="0" dirty="0" smtClean="0">
                          <a:effectLst/>
                        </a:rPr>
                        <a:t> </a:t>
                      </a:r>
                      <a:r>
                        <a:rPr lang="nl-NL" sz="2000" u="none" dirty="0" smtClean="0">
                          <a:effectLst/>
                        </a:rPr>
                        <a:t>1920.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u="none" dirty="0" err="1">
                          <a:effectLst/>
                        </a:rPr>
                        <a:t>Gibt</a:t>
                      </a:r>
                      <a:r>
                        <a:rPr lang="nl-NL" sz="2000" u="none" dirty="0">
                          <a:effectLst/>
                        </a:rPr>
                        <a:t> es </a:t>
                      </a:r>
                      <a:r>
                        <a:rPr lang="nl-NL" sz="2000" u="none" dirty="0" err="1" smtClean="0">
                          <a:effectLst/>
                        </a:rPr>
                        <a:t>seit</a:t>
                      </a:r>
                      <a:r>
                        <a:rPr lang="nl-NL" sz="2000" u="none" dirty="0" smtClean="0">
                          <a:effectLst/>
                        </a:rPr>
                        <a:t> </a:t>
                      </a:r>
                      <a:r>
                        <a:rPr lang="nl-NL" sz="2000" u="none" dirty="0" err="1" smtClean="0">
                          <a:effectLst/>
                        </a:rPr>
                        <a:t>Jahrtausenden</a:t>
                      </a:r>
                      <a:r>
                        <a:rPr lang="nl-NL" sz="2000" u="none" dirty="0" smtClean="0">
                          <a:effectLst/>
                        </a:rPr>
                        <a:t>.              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1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 smtClean="0">
                          <a:effectLst/>
                        </a:rPr>
                        <a:t>größere Perfektion</a:t>
                      </a:r>
                      <a:r>
                        <a:rPr lang="de-DE" sz="2000" u="none" dirty="0">
                          <a:effectLst/>
                        </a:rPr>
                        <a:t>.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 smtClean="0">
                          <a:effectLst/>
                        </a:rPr>
                        <a:t>(Nicht </a:t>
                      </a:r>
                      <a:r>
                        <a:rPr lang="de-DE" sz="2000" u="none" dirty="0">
                          <a:effectLst/>
                        </a:rPr>
                        <a:t>gut? </a:t>
                      </a:r>
                      <a:r>
                        <a:rPr lang="de-DE" sz="2000" u="none" dirty="0" smtClean="0">
                          <a:effectLst/>
                        </a:rPr>
                        <a:t>Dann </a:t>
                      </a:r>
                      <a:r>
                        <a:rPr lang="de-DE" sz="2000" u="none" dirty="0">
                          <a:effectLst/>
                        </a:rPr>
                        <a:t>ein 2. Mal, 3. Mal, </a:t>
                      </a:r>
                      <a:r>
                        <a:rPr lang="de-DE" sz="2000" u="none" dirty="0" smtClean="0">
                          <a:effectLst/>
                        </a:rPr>
                        <a:t/>
                      </a:r>
                      <a:br>
                        <a:rPr lang="de-DE" sz="2000" u="none" dirty="0" smtClean="0">
                          <a:effectLst/>
                        </a:rPr>
                      </a:br>
                      <a:r>
                        <a:rPr lang="de-DE" sz="2000" u="none" dirty="0" smtClean="0">
                          <a:effectLst/>
                        </a:rPr>
                        <a:t>  4</a:t>
                      </a:r>
                      <a:r>
                        <a:rPr lang="de-DE" sz="2000" u="none" dirty="0">
                          <a:effectLst/>
                        </a:rPr>
                        <a:t>. Mal, usw.  !)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Aufführung </a:t>
                      </a:r>
                      <a:r>
                        <a:rPr lang="de-DE" sz="2000" u="none" dirty="0" err="1">
                          <a:effectLst/>
                        </a:rPr>
                        <a:t>jedesmal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 smtClean="0">
                          <a:effectLst/>
                        </a:rPr>
                        <a:t>einmalig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…</a:t>
            </a:r>
            <a:r>
              <a:rPr lang="nl-NL" sz="3600" dirty="0" err="1" smtClean="0"/>
              <a:t>und</a:t>
            </a:r>
            <a:r>
              <a:rPr lang="nl-NL" sz="3600" dirty="0" smtClean="0"/>
              <a:t> das </a:t>
            </a:r>
            <a:r>
              <a:rPr lang="nl-NL" sz="3600" dirty="0" err="1" smtClean="0"/>
              <a:t>auch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wCcJuN47UcY"/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t="9375" b="9375"/>
          <a:stretch/>
        </p:blipFill>
        <p:spPr>
          <a:xfrm>
            <a:off x="745304" y="1268760"/>
            <a:ext cx="819291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Bühnenstück</a:t>
            </a:r>
            <a:r>
              <a:rPr lang="nl-NL" sz="3600" dirty="0" smtClean="0"/>
              <a:t> vs. </a:t>
            </a:r>
            <a:r>
              <a:rPr lang="nl-NL" sz="3600" dirty="0" err="1" smtClean="0"/>
              <a:t>Fernsehspiel</a:t>
            </a:r>
            <a:r>
              <a:rPr lang="nl-NL" sz="3600" dirty="0" smtClean="0"/>
              <a:t>              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767232"/>
              </p:ext>
            </p:extLst>
          </p:nvPr>
        </p:nvGraphicFramePr>
        <p:xfrm>
          <a:off x="1187624" y="902064"/>
          <a:ext cx="7416824" cy="5290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47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</a:rPr>
                        <a:t>BÜHNENSTÜCK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995" algn="ctr"/>
                        </a:tabLst>
                      </a:pPr>
                      <a:r>
                        <a:rPr lang="nl-NL" sz="1800" b="1" dirty="0">
                          <a:effectLst/>
                        </a:rPr>
                        <a:t>	FERNSEHSPIEL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 dirty="0" err="1" smtClean="0">
                          <a:effectLst/>
                        </a:rPr>
                        <a:t>weniger</a:t>
                      </a:r>
                      <a:r>
                        <a:rPr lang="nl-NL" sz="1800" u="none" baseline="0" dirty="0" smtClean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Möglichkeiten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 dirty="0" err="1" smtClean="0">
                          <a:effectLst/>
                        </a:rPr>
                        <a:t>mehr</a:t>
                      </a:r>
                      <a:r>
                        <a:rPr lang="nl-NL" sz="1800" u="none" baseline="0" dirty="0" smtClean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Möglichkeiten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>
                          <a:effectLst/>
                        </a:rPr>
                        <a:t>jede Aufführung einmalig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u="none">
                          <a:effectLst/>
                        </a:rPr>
                        <a:t>                                                     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>
                          <a:effectLst/>
                        </a:rPr>
                        <a:t>größere Perfektion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u="none">
                          <a:effectLst/>
                        </a:rPr>
                        <a:t>                                                     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8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 dirty="0" err="1">
                          <a:effectLst/>
                        </a:rPr>
                        <a:t>Schauspieler</a:t>
                      </a:r>
                      <a:r>
                        <a:rPr lang="nl-NL" sz="1800" u="none" dirty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müssen</a:t>
                      </a:r>
                      <a:r>
                        <a:rPr lang="nl-NL" sz="1800" u="none" baseline="0" dirty="0" smtClean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übertreiben</a:t>
                      </a:r>
                      <a:r>
                        <a:rPr lang="nl-NL" sz="1800" u="none" dirty="0" smtClean="0">
                          <a:effectLst/>
                        </a:rPr>
                        <a:t>                                 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800" u="none" dirty="0">
                        <a:effectLst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dirty="0">
                          <a:effectLst/>
                        </a:rPr>
                        <a:t>Auch flüstern ist möglich.                                             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Die </a:t>
                      </a:r>
                      <a:r>
                        <a:rPr lang="de-DE" sz="1800" u="none" dirty="0">
                          <a:effectLst/>
                        </a:rPr>
                        <a:t>Sprache wirkt natürlicher.              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                                     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>
                          <a:effectLst/>
                        </a:rPr>
                        <a:t> 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Die </a:t>
                      </a:r>
                      <a:r>
                        <a:rPr lang="de-DE" sz="1800" u="none" dirty="0">
                          <a:effectLst/>
                        </a:rPr>
                        <a:t>Kamera bestimmt die Perspektive.                     </a:t>
                      </a:r>
                      <a:r>
                        <a:rPr lang="de-DE" sz="1800" u="none" dirty="0" smtClean="0">
                          <a:effectLst/>
                        </a:rPr>
                        <a:t>         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dirty="0">
                          <a:effectLst/>
                        </a:rPr>
                        <a:t> 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direkten </a:t>
                      </a:r>
                      <a:r>
                        <a:rPr lang="de-DE" sz="1800" u="none" dirty="0">
                          <a:effectLst/>
                        </a:rPr>
                        <a:t>Kontakt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dirty="0">
                          <a:effectLst/>
                        </a:rPr>
                        <a:t> 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>
                          <a:effectLst/>
                        </a:rPr>
                        <a:t>keinen </a:t>
                      </a:r>
                      <a:r>
                        <a:rPr lang="de-DE" sz="1800" u="none" dirty="0" smtClean="0">
                          <a:effectLst/>
                        </a:rPr>
                        <a:t>direkten </a:t>
                      </a:r>
                      <a:r>
                        <a:rPr lang="de-DE" sz="1800" u="none" dirty="0">
                          <a:effectLst/>
                        </a:rPr>
                        <a:t>Kontakt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nl-NL" sz="1800" u="none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>
                          <a:effectLst/>
                        </a:rPr>
                        <a:t>wenig Dekorwechsel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dirty="0">
                          <a:effectLst/>
                        </a:rPr>
                        <a:t> 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häufigen </a:t>
                      </a:r>
                      <a:r>
                        <a:rPr lang="de-DE" sz="1800" u="none" dirty="0" err="1">
                          <a:effectLst/>
                        </a:rPr>
                        <a:t>Szen</a:t>
                      </a:r>
                      <a:r>
                        <a:rPr lang="nl-NL" sz="1800" u="none" dirty="0" err="1">
                          <a:effectLst/>
                        </a:rPr>
                        <a:t>enwechsel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u="none" dirty="0" err="1">
                          <a:effectLst/>
                        </a:rPr>
                        <a:t>bestimmtes</a:t>
                      </a:r>
                      <a:r>
                        <a:rPr lang="nl-NL" sz="1800" u="none" dirty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Publikum</a:t>
                      </a:r>
                      <a:r>
                        <a:rPr lang="nl-NL" sz="1800" u="none" dirty="0" smtClean="0">
                          <a:effectLst/>
                        </a:rPr>
                        <a:t> </a:t>
                      </a:r>
                      <a:r>
                        <a:rPr lang="nl-NL" sz="1800" u="none" dirty="0">
                          <a:effectLst/>
                        </a:rPr>
                        <a:t>(</a:t>
                      </a:r>
                      <a:r>
                        <a:rPr lang="nl-NL" sz="1800" u="none" dirty="0" err="1">
                          <a:effectLst/>
                        </a:rPr>
                        <a:t>reich</a:t>
                      </a:r>
                      <a:r>
                        <a:rPr lang="nl-NL" sz="1800" u="none" dirty="0">
                          <a:effectLst/>
                        </a:rPr>
                        <a:t>, </a:t>
                      </a:r>
                      <a:r>
                        <a:rPr lang="nl-NL" sz="1800" u="none" dirty="0" err="1">
                          <a:effectLst/>
                        </a:rPr>
                        <a:t>gebildet</a:t>
                      </a:r>
                      <a:r>
                        <a:rPr lang="nl-NL" sz="1800" u="none" dirty="0">
                          <a:effectLst/>
                        </a:rPr>
                        <a:t>)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u="none">
                          <a:effectLst/>
                        </a:rPr>
                        <a:t>fast jeder hat Fernsehen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>
                          <a:effectLst/>
                        </a:rPr>
                        <a:t> </a:t>
                      </a:r>
                      <a:endParaRPr lang="nl-NL" sz="1800" u="none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>
                          <a:effectLst/>
                        </a:rPr>
                        <a:t>Gibt es seit Jahrtausenden.             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995" algn="ctr"/>
                        </a:tabLst>
                      </a:pPr>
                      <a:r>
                        <a:rPr lang="de-DE" sz="1800" u="none">
                          <a:effectLst/>
                        </a:rPr>
                        <a:t>	</a:t>
                      </a:r>
                      <a:endParaRPr lang="nl-NL" sz="1800" u="none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>
                          <a:effectLst/>
                        </a:rPr>
                        <a:t>Gibt es seit 1950.            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Künstlich z.B.</a:t>
                      </a:r>
                      <a:r>
                        <a:rPr lang="de-DE" sz="1800" u="none" baseline="0" dirty="0" smtClean="0">
                          <a:effectLst/>
                        </a:rPr>
                        <a:t> </a:t>
                      </a:r>
                      <a:r>
                        <a:rPr lang="de-DE" sz="1800" u="none" dirty="0" smtClean="0">
                          <a:effectLst/>
                        </a:rPr>
                        <a:t>Szene </a:t>
                      </a:r>
                      <a:r>
                        <a:rPr lang="de-DE" sz="1800" u="none" dirty="0">
                          <a:effectLst/>
                        </a:rPr>
                        <a:t>in einem Wald.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>
                          <a:effectLst/>
                        </a:rPr>
                        <a:t>                                    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realistisch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9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Komödie vs. </a:t>
            </a:r>
            <a:r>
              <a:rPr lang="nl-NL" sz="3600" dirty="0" err="1" smtClean="0"/>
              <a:t>Tragödie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/>
          </p:nvPr>
        </p:nvGraphicFramePr>
        <p:xfrm>
          <a:off x="1444276" y="1484784"/>
          <a:ext cx="7128792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360" algn="ctr"/>
                        </a:tabLst>
                      </a:pPr>
                      <a:r>
                        <a:rPr lang="nl-NL" sz="1800" b="1" dirty="0" smtClean="0">
                          <a:effectLst/>
                        </a:rPr>
                        <a:t>KOMÖDIE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995" algn="ctr"/>
                        </a:tabLst>
                      </a:pPr>
                      <a:r>
                        <a:rPr lang="nl-NL" sz="1800" b="1" dirty="0" smtClean="0">
                          <a:effectLst/>
                        </a:rPr>
                        <a:t>TRAGÖDIE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Die Hauptpersonen </a:t>
                      </a:r>
                      <a:r>
                        <a:rPr lang="de-DE" sz="2000" dirty="0" smtClean="0">
                          <a:effectLst/>
                        </a:rPr>
                        <a:t>sind</a:t>
                      </a:r>
                      <a:r>
                        <a:rPr lang="nl-NL" sz="2000" baseline="0" dirty="0" smtClean="0">
                          <a:effectLst/>
                        </a:rPr>
                        <a:t> </a:t>
                      </a:r>
                      <a:r>
                        <a:rPr lang="de-DE" sz="2000" dirty="0" smtClean="0">
                          <a:effectLst/>
                        </a:rPr>
                        <a:t>normale Leute.</a:t>
                      </a:r>
                      <a:r>
                        <a:rPr lang="de-DE" sz="2000" u="sng" dirty="0" smtClean="0">
                          <a:effectLst/>
                        </a:rPr>
                        <a:t>                              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Die Hauptpersonen </a:t>
                      </a:r>
                      <a:r>
                        <a:rPr lang="de-DE" sz="2000" dirty="0" smtClean="0">
                          <a:effectLst/>
                        </a:rPr>
                        <a:t>sind vornehme Leute.</a:t>
                      </a:r>
                      <a:r>
                        <a:rPr lang="de-DE" sz="2000" u="sng" dirty="0" smtClean="0">
                          <a:effectLst/>
                        </a:rPr>
                        <a:t>                                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Die </a:t>
                      </a:r>
                      <a:r>
                        <a:rPr lang="nl-NL" sz="2000" dirty="0" err="1">
                          <a:effectLst/>
                        </a:rPr>
                        <a:t>Sprache</a:t>
                      </a:r>
                      <a:r>
                        <a:rPr lang="nl-NL" sz="2000" dirty="0" smtClean="0">
                          <a:effectLst/>
                        </a:rPr>
                        <a:t>:  </a:t>
                      </a:r>
                      <a:r>
                        <a:rPr lang="nl-NL" sz="2000" dirty="0" err="1" smtClean="0">
                          <a:effectLst/>
                        </a:rPr>
                        <a:t>Umgangssprache</a:t>
                      </a:r>
                      <a:r>
                        <a:rPr lang="nl-NL" sz="2000" u="sng" dirty="0" smtClean="0">
                          <a:effectLst/>
                        </a:rPr>
                        <a:t>                              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Die </a:t>
                      </a:r>
                      <a:r>
                        <a:rPr lang="nl-NL" sz="2000" dirty="0" err="1">
                          <a:effectLst/>
                        </a:rPr>
                        <a:t>Sprache</a:t>
                      </a:r>
                      <a:r>
                        <a:rPr lang="nl-NL" sz="2000" dirty="0" smtClean="0">
                          <a:effectLst/>
                        </a:rPr>
                        <a:t>: </a:t>
                      </a:r>
                      <a:r>
                        <a:rPr lang="nl-NL" sz="2000" dirty="0" err="1" smtClean="0">
                          <a:effectLst/>
                        </a:rPr>
                        <a:t>gehoben</a:t>
                      </a:r>
                      <a:r>
                        <a:rPr lang="nl-NL" sz="2000" u="sng" dirty="0" smtClean="0">
                          <a:effectLst/>
                        </a:rPr>
                        <a:t>                                  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Die </a:t>
                      </a:r>
                      <a:r>
                        <a:rPr lang="nl-NL" sz="2000" dirty="0" err="1" smtClean="0">
                          <a:effectLst/>
                        </a:rPr>
                        <a:t>Zuschauer</a:t>
                      </a:r>
                      <a:r>
                        <a:rPr lang="nl-NL" sz="2000" dirty="0" smtClean="0">
                          <a:effectLst/>
                        </a:rPr>
                        <a:t> lachen.</a:t>
                      </a:r>
                      <a:r>
                        <a:rPr lang="nl-NL" sz="2000" u="sng" dirty="0" smtClean="0">
                          <a:effectLst/>
                        </a:rPr>
                        <a:t>                        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Die </a:t>
                      </a:r>
                      <a:r>
                        <a:rPr lang="nl-NL" sz="2000" dirty="0" err="1" smtClean="0">
                          <a:effectLst/>
                        </a:rPr>
                        <a:t>Zuschauer</a:t>
                      </a:r>
                      <a:r>
                        <a:rPr lang="nl-NL" sz="2000" dirty="0" smtClean="0">
                          <a:effectLst/>
                        </a:rPr>
                        <a:t> </a:t>
                      </a:r>
                      <a:r>
                        <a:rPr lang="nl-NL" sz="2000" dirty="0" err="1" smtClean="0">
                          <a:effectLst/>
                        </a:rPr>
                        <a:t>weinen</a:t>
                      </a:r>
                      <a:r>
                        <a:rPr lang="nl-NL" sz="2000" dirty="0" smtClean="0">
                          <a:effectLst/>
                        </a:rPr>
                        <a:t>.</a:t>
                      </a:r>
                      <a:r>
                        <a:rPr lang="nl-NL" sz="2000" u="sng" dirty="0" smtClean="0">
                          <a:effectLst/>
                        </a:rPr>
                        <a:t>                           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Das Ende </a:t>
                      </a:r>
                      <a:r>
                        <a:rPr lang="nl-NL" sz="2000" dirty="0" err="1">
                          <a:effectLst/>
                        </a:rPr>
                        <a:t>ist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smtClean="0">
                          <a:effectLst/>
                        </a:rPr>
                        <a:t>komisch.</a:t>
                      </a:r>
                      <a:r>
                        <a:rPr lang="nl-NL" sz="2000" u="sng" dirty="0" smtClean="0">
                          <a:effectLst/>
                        </a:rPr>
                        <a:t>                       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Das Ende </a:t>
                      </a:r>
                      <a:r>
                        <a:rPr lang="nl-NL" sz="2000" dirty="0" err="1" smtClean="0">
                          <a:effectLst/>
                        </a:rPr>
                        <a:t>ist</a:t>
                      </a:r>
                      <a:r>
                        <a:rPr lang="nl-NL" sz="2000" baseline="0" dirty="0" smtClean="0">
                          <a:effectLst/>
                        </a:rPr>
                        <a:t> </a:t>
                      </a:r>
                      <a:r>
                        <a:rPr lang="nl-NL" sz="2000" dirty="0" smtClean="0">
                          <a:effectLst/>
                        </a:rPr>
                        <a:t>tragisch.</a:t>
                      </a:r>
                      <a:r>
                        <a:rPr lang="nl-NL" sz="2000" u="sng" dirty="0" smtClean="0">
                          <a:effectLst/>
                        </a:rPr>
                        <a:t>                             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1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Vorteile</a:t>
            </a:r>
            <a:r>
              <a:rPr lang="nl-NL" sz="3600" dirty="0" smtClean="0"/>
              <a:t> </a:t>
            </a:r>
            <a:r>
              <a:rPr lang="nl-NL" sz="3600" dirty="0" err="1" smtClean="0"/>
              <a:t>eines</a:t>
            </a:r>
            <a:r>
              <a:rPr lang="nl-NL" sz="3600" dirty="0" smtClean="0"/>
              <a:t> </a:t>
            </a:r>
            <a:r>
              <a:rPr lang="nl-NL" sz="3600" dirty="0" err="1" smtClean="0"/>
              <a:t>Fernsehspiels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59600"/>
              </p:ext>
            </p:extLst>
          </p:nvPr>
        </p:nvGraphicFramePr>
        <p:xfrm>
          <a:off x="1331640" y="915079"/>
          <a:ext cx="7056784" cy="5616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2000" u="none" dirty="0" err="1" smtClean="0">
                          <a:effectLst/>
                        </a:rPr>
                        <a:t>natürliche</a:t>
                      </a:r>
                      <a:r>
                        <a:rPr lang="nl-NL" sz="2000" u="none" dirty="0" smtClean="0">
                          <a:effectLst/>
                        </a:rPr>
                        <a:t> </a:t>
                      </a:r>
                      <a:r>
                        <a:rPr lang="nl-NL" sz="2000" u="none" dirty="0" err="1" smtClean="0">
                          <a:effectLst/>
                        </a:rPr>
                        <a:t>Umgebung</a:t>
                      </a:r>
                      <a:r>
                        <a:rPr lang="nl-NL" sz="2000" u="none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2000" u="none" dirty="0" err="1" smtClean="0">
                          <a:effectLst/>
                        </a:rPr>
                        <a:t>Szenenwechsel</a:t>
                      </a:r>
                      <a:r>
                        <a:rPr lang="nl-NL" sz="2000" u="none" dirty="0" smtClean="0">
                          <a:effectLst/>
                        </a:rPr>
                        <a:t> </a:t>
                      </a:r>
                      <a:r>
                        <a:rPr lang="nl-NL" sz="2000" u="none" dirty="0" err="1">
                          <a:effectLst/>
                        </a:rPr>
                        <a:t>verläuft</a:t>
                      </a:r>
                      <a:r>
                        <a:rPr lang="nl-NL" sz="2000" u="none" dirty="0">
                          <a:effectLst/>
                        </a:rPr>
                        <a:t> </a:t>
                      </a:r>
                      <a:r>
                        <a:rPr lang="nl-NL" sz="2000" u="none" dirty="0" err="1">
                          <a:effectLst/>
                        </a:rPr>
                        <a:t>schneller</a:t>
                      </a:r>
                      <a:r>
                        <a:rPr lang="nl-NL" sz="2000" u="none" dirty="0">
                          <a:effectLst/>
                        </a:rPr>
                        <a:t>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u="none" dirty="0" smtClean="0">
                          <a:effectLst/>
                        </a:rPr>
                        <a:t>Es können</a:t>
                      </a:r>
                      <a:r>
                        <a:rPr lang="de-DE" sz="2000" u="none" baseline="0" dirty="0" smtClean="0">
                          <a:effectLst/>
                        </a:rPr>
                        <a:t> </a:t>
                      </a:r>
                      <a:r>
                        <a:rPr lang="de-DE" sz="2000" u="none" dirty="0" smtClean="0">
                          <a:effectLst/>
                        </a:rPr>
                        <a:t>mehr</a:t>
                      </a:r>
                      <a:r>
                        <a:rPr lang="de-DE" sz="2000" u="none" baseline="0" dirty="0" smtClean="0">
                          <a:effectLst/>
                        </a:rPr>
                        <a:t> </a:t>
                      </a:r>
                      <a:r>
                        <a:rPr lang="de-DE" sz="2000" u="none" dirty="0" smtClean="0">
                          <a:effectLst/>
                        </a:rPr>
                        <a:t>Leute </a:t>
                      </a:r>
                      <a:r>
                        <a:rPr lang="de-DE" sz="2000" u="none" dirty="0">
                          <a:effectLst/>
                        </a:rPr>
                        <a:t>zuschauen.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u="none" dirty="0" smtClean="0">
                          <a:effectLst/>
                        </a:rPr>
                        <a:t>Es können</a:t>
                      </a:r>
                      <a:r>
                        <a:rPr lang="de-DE" sz="2000" u="none" baseline="0" dirty="0" smtClean="0">
                          <a:effectLst/>
                        </a:rPr>
                        <a:t> mehr </a:t>
                      </a:r>
                      <a:r>
                        <a:rPr lang="de-DE" sz="2000" u="none" dirty="0" smtClean="0">
                          <a:effectLst/>
                        </a:rPr>
                        <a:t>Leute </a:t>
                      </a:r>
                      <a:r>
                        <a:rPr lang="de-DE" sz="2000" u="none" dirty="0">
                          <a:effectLst/>
                        </a:rPr>
                        <a:t>mitspielen.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u="none" dirty="0" smtClean="0">
                          <a:effectLst/>
                        </a:rPr>
                        <a:t>Geht </a:t>
                      </a:r>
                      <a:r>
                        <a:rPr lang="de-DE" sz="2000" u="none" dirty="0">
                          <a:effectLst/>
                        </a:rPr>
                        <a:t>etwas schief, kann man es </a:t>
                      </a:r>
                      <a:r>
                        <a:rPr lang="de-DE" sz="2000" u="none" dirty="0" smtClean="0">
                          <a:effectLst/>
                        </a:rPr>
                        <a:t>wiederholen.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u="none" dirty="0" smtClean="0">
                          <a:effectLst/>
                        </a:rPr>
                        <a:t>Großbildaufnahmen</a:t>
                      </a:r>
                      <a:r>
                        <a:rPr lang="de-DE" sz="2000" u="none" baseline="0" dirty="0" smtClean="0">
                          <a:effectLst/>
                        </a:rPr>
                        <a:t> </a:t>
                      </a:r>
                      <a:r>
                        <a:rPr lang="de-DE" sz="2000" u="none" dirty="0" smtClean="0">
                          <a:effectLst/>
                        </a:rPr>
                        <a:t>sind </a:t>
                      </a:r>
                      <a:r>
                        <a:rPr lang="de-DE" sz="2000" u="none" dirty="0">
                          <a:effectLst/>
                        </a:rPr>
                        <a:t>auch möglich. </a:t>
                      </a:r>
                      <a:r>
                        <a:rPr lang="de-DE" sz="2000" u="none" dirty="0" smtClean="0">
                          <a:effectLst/>
                        </a:rPr>
                        <a:t/>
                      </a:r>
                      <a:br>
                        <a:rPr lang="de-DE" sz="2000" u="none" dirty="0" smtClean="0">
                          <a:effectLst/>
                        </a:rPr>
                      </a:br>
                      <a:r>
                        <a:rPr lang="de-DE" sz="2000" u="none" dirty="0" smtClean="0">
                          <a:effectLst/>
                        </a:rPr>
                        <a:t>(</a:t>
                      </a:r>
                      <a:r>
                        <a:rPr lang="de-DE" sz="2000" u="none" dirty="0">
                          <a:effectLst/>
                        </a:rPr>
                        <a:t>Das kann aber auch ein Nachteil sein, denn man verliert leicht die </a:t>
                      </a:r>
                      <a:r>
                        <a:rPr lang="de-DE" sz="2000" u="none" dirty="0" smtClean="0">
                          <a:effectLst/>
                        </a:rPr>
                        <a:t>Übersicht.)                    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2000" u="none" dirty="0" smtClean="0">
                          <a:effectLst/>
                        </a:rPr>
                        <a:t>realistischer                                                                   </a:t>
                      </a:r>
                      <a:endParaRPr lang="nl-NL" sz="2000" u="none" dirty="0">
                        <a:effectLst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u="none" dirty="0" smtClean="0">
                          <a:effectLst/>
                        </a:rPr>
                        <a:t>Man </a:t>
                      </a:r>
                      <a:r>
                        <a:rPr lang="de-DE" sz="2000" u="none" dirty="0">
                          <a:effectLst/>
                        </a:rPr>
                        <a:t>erreicht alle Schichten der Bevölkerung (reich/ arm).                                                            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u="none" dirty="0" smtClean="0">
                          <a:effectLst/>
                        </a:rPr>
                        <a:t>Die </a:t>
                      </a:r>
                      <a:r>
                        <a:rPr lang="de-DE" sz="2000" u="none" dirty="0">
                          <a:effectLst/>
                        </a:rPr>
                        <a:t>Sprache in einem Fernsehspiel ist natürlicher.                                                                                                           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94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Dramatik</a:t>
            </a:r>
            <a:r>
              <a:rPr lang="nl-NL" sz="3600" dirty="0" smtClean="0"/>
              <a:t>: das </a:t>
            </a:r>
            <a:r>
              <a:rPr lang="nl-NL" sz="3600" dirty="0" err="1" smtClean="0"/>
              <a:t>Hörspiel</a:t>
            </a:r>
            <a:r>
              <a:rPr lang="nl-NL" sz="3600" dirty="0" smtClean="0"/>
              <a:t>                     II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62926"/>
              </p:ext>
            </p:extLst>
          </p:nvPr>
        </p:nvGraphicFramePr>
        <p:xfrm>
          <a:off x="2142917" y="2015453"/>
          <a:ext cx="573151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die </a:t>
                      </a:r>
                      <a:r>
                        <a:rPr lang="de-DE" sz="2000" dirty="0">
                          <a:effectLst/>
                        </a:rPr>
                        <a:t>einzige Gattung innerhalb der Dramatik, </a:t>
                      </a:r>
                      <a:r>
                        <a:rPr lang="de-DE" sz="2000" dirty="0" smtClean="0">
                          <a:effectLst/>
                        </a:rPr>
                        <a:t/>
                      </a:r>
                      <a:br>
                        <a:rPr lang="de-DE" sz="2000" dirty="0" smtClean="0">
                          <a:effectLst/>
                        </a:rPr>
                      </a:br>
                      <a:r>
                        <a:rPr lang="de-DE" sz="2000" dirty="0" smtClean="0">
                          <a:effectLst/>
                        </a:rPr>
                        <a:t>bei </a:t>
                      </a:r>
                      <a:r>
                        <a:rPr lang="de-DE" sz="2000" dirty="0">
                          <a:effectLst/>
                        </a:rPr>
                        <a:t>der es Hörer </a:t>
                      </a:r>
                      <a:r>
                        <a:rPr lang="de-DE" sz="2000" dirty="0" smtClean="0">
                          <a:effectLst/>
                        </a:rPr>
                        <a:t>gibt</a:t>
                      </a:r>
                      <a:r>
                        <a:rPr lang="de-DE" sz="2000" u="sng" dirty="0" smtClean="0">
                          <a:effectLst/>
                        </a:rPr>
                        <a:t>                                                                                                                                         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Die </a:t>
                      </a:r>
                      <a:r>
                        <a:rPr lang="de-DE" sz="2000" dirty="0">
                          <a:effectLst/>
                        </a:rPr>
                        <a:t>Zahl der Mitwirkenden ist beschränkt.</a:t>
                      </a:r>
                      <a:r>
                        <a:rPr lang="de-DE" sz="2000" u="sng" dirty="0">
                          <a:effectLst/>
                        </a:rPr>
                        <a:t>                                         </a:t>
                      </a:r>
                      <a:r>
                        <a:rPr lang="de-DE" sz="2000" dirty="0">
                          <a:effectLst/>
                        </a:rPr>
                        <a:t>  </a:t>
                      </a:r>
                      <a:r>
                        <a:rPr lang="de-DE" sz="2000" u="sng" dirty="0" smtClean="0">
                          <a:effectLst/>
                        </a:rPr>
                        <a:t>                                                            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erfordert </a:t>
                      </a:r>
                      <a:r>
                        <a:rPr lang="de-DE" sz="2000" dirty="0">
                          <a:effectLst/>
                        </a:rPr>
                        <a:t>eine hohe </a:t>
                      </a:r>
                      <a:r>
                        <a:rPr lang="de-DE" sz="2000" dirty="0" smtClean="0">
                          <a:effectLst/>
                        </a:rPr>
                        <a:t>Konzentration</a:t>
                      </a:r>
                      <a:r>
                        <a:rPr lang="de-DE" sz="2000" u="sng" baseline="0" dirty="0" smtClean="0">
                          <a:effectLst/>
                        </a:rPr>
                        <a:t> </a:t>
                      </a:r>
                      <a:r>
                        <a:rPr lang="de-DE" sz="2000" dirty="0" smtClean="0">
                          <a:effectLst/>
                        </a:rPr>
                        <a:t>vom Zuhörer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Nimmt </a:t>
                      </a:r>
                      <a:r>
                        <a:rPr lang="de-DE" sz="2000" dirty="0">
                          <a:effectLst/>
                        </a:rPr>
                        <a:t>das Interesse fürs Radio ab?</a:t>
                      </a:r>
                      <a:r>
                        <a:rPr lang="de-DE" sz="2000" u="sng" dirty="0">
                          <a:effectLst/>
                        </a:rPr>
                        <a:t>       </a:t>
                      </a:r>
                      <a:r>
                        <a:rPr lang="de-DE" sz="2000" u="sng" dirty="0" smtClean="0">
                          <a:effectLst/>
                        </a:rPr>
                        <a:t/>
                      </a:r>
                      <a:br>
                        <a:rPr lang="de-DE" sz="2000" u="sng" dirty="0" smtClean="0">
                          <a:effectLst/>
                        </a:rPr>
                      </a:br>
                      <a:r>
                        <a:rPr lang="de-DE" sz="2000" u="sng" dirty="0" smtClean="0">
                          <a:effectLst/>
                        </a:rPr>
                        <a:t>                                              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r>
                        <a:rPr lang="de-DE" sz="2000" dirty="0" smtClean="0">
                          <a:effectLst/>
                        </a:rPr>
                        <a:t>Szenenwechsel </a:t>
                      </a:r>
                      <a:r>
                        <a:rPr lang="de-DE" sz="2000" dirty="0">
                          <a:effectLst/>
                        </a:rPr>
                        <a:t>ist schwierig wieder zu geben</a:t>
                      </a:r>
                      <a:r>
                        <a:rPr lang="de-DE" sz="2000" dirty="0" smtClean="0">
                          <a:effectLst/>
                        </a:rPr>
                        <a:t>.</a:t>
                      </a:r>
                      <a:r>
                        <a:rPr lang="de-DE" sz="2000" u="sng" dirty="0" smtClean="0">
                          <a:effectLst/>
                        </a:rPr>
                        <a:t>                                                                    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2513017" y="1226757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/>
              <a:t>Beschränkungen</a:t>
            </a:r>
            <a:r>
              <a:rPr lang="nl-NL" sz="2400" dirty="0" smtClean="0"/>
              <a:t> des </a:t>
            </a:r>
            <a:r>
              <a:rPr lang="nl-NL" sz="2400" dirty="0" err="1" smtClean="0"/>
              <a:t>Hörspiels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202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07624"/>
          </a:xfrm>
        </p:spPr>
        <p:txBody>
          <a:bodyPr>
            <a:normAutofit/>
          </a:bodyPr>
          <a:lstStyle/>
          <a:p>
            <a:r>
              <a:rPr lang="nl-NL" sz="3600" dirty="0" smtClean="0"/>
              <a:t>Wichtige literarische </a:t>
            </a:r>
            <a:r>
              <a:rPr lang="nl-NL" sz="3600" dirty="0" err="1" smtClean="0"/>
              <a:t>Begriffe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5608" y="1315190"/>
            <a:ext cx="3712456" cy="480060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der </a:t>
            </a:r>
            <a:r>
              <a:rPr lang="nl-NL" sz="2800" dirty="0" err="1" smtClean="0"/>
              <a:t>Umschlag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Titelseite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Rückseite</a:t>
            </a:r>
            <a:endParaRPr lang="nl-NL" sz="2800" dirty="0" smtClean="0"/>
          </a:p>
          <a:p>
            <a:r>
              <a:rPr lang="nl-NL" sz="2800" dirty="0" smtClean="0"/>
              <a:t>der Titel</a:t>
            </a:r>
          </a:p>
          <a:p>
            <a:r>
              <a:rPr lang="nl-NL" sz="2800" dirty="0" smtClean="0"/>
              <a:t>der </a:t>
            </a:r>
            <a:r>
              <a:rPr lang="nl-NL" sz="2800" dirty="0" err="1" smtClean="0"/>
              <a:t>Untertitel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Widmung</a:t>
            </a:r>
            <a:r>
              <a:rPr lang="nl-NL" sz="2800" dirty="0" smtClean="0"/>
              <a:t> </a:t>
            </a:r>
          </a:p>
          <a:p>
            <a:r>
              <a:rPr lang="nl-NL" sz="2800" dirty="0" smtClean="0"/>
              <a:t>das Motto</a:t>
            </a:r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Vorbemerkung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Gattung</a:t>
            </a:r>
            <a:endParaRPr lang="nl-NL" sz="2800" dirty="0" smtClean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644008" y="1315190"/>
            <a:ext cx="3712456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800" dirty="0" smtClean="0"/>
              <a:t>de kaft</a:t>
            </a:r>
          </a:p>
          <a:p>
            <a:r>
              <a:rPr lang="nl-NL" sz="2800" dirty="0"/>
              <a:t>d</a:t>
            </a:r>
            <a:r>
              <a:rPr lang="nl-NL" sz="2800" dirty="0" smtClean="0"/>
              <a:t>e titelpagina</a:t>
            </a:r>
          </a:p>
          <a:p>
            <a:r>
              <a:rPr lang="nl-NL" sz="2800" dirty="0" smtClean="0"/>
              <a:t>de achterkant </a:t>
            </a:r>
          </a:p>
          <a:p>
            <a:r>
              <a:rPr lang="nl-NL" sz="2800" dirty="0" smtClean="0"/>
              <a:t>de titel</a:t>
            </a:r>
          </a:p>
          <a:p>
            <a:r>
              <a:rPr lang="nl-NL" sz="2800" dirty="0" smtClean="0"/>
              <a:t>de ondertitel</a:t>
            </a:r>
          </a:p>
          <a:p>
            <a:r>
              <a:rPr lang="nl-NL" sz="2800" dirty="0" smtClean="0"/>
              <a:t>opgedragen aan</a:t>
            </a:r>
          </a:p>
          <a:p>
            <a:r>
              <a:rPr lang="nl-NL" sz="2800" dirty="0" smtClean="0"/>
              <a:t>het motto</a:t>
            </a:r>
          </a:p>
          <a:p>
            <a:r>
              <a:rPr lang="nl-NL" sz="2800" dirty="0" smtClean="0"/>
              <a:t>de opmerking vooraf</a:t>
            </a:r>
          </a:p>
          <a:p>
            <a:r>
              <a:rPr lang="nl-NL" sz="2800" dirty="0" smtClean="0"/>
              <a:t>het genre</a:t>
            </a:r>
          </a:p>
        </p:txBody>
      </p:sp>
    </p:spTree>
    <p:extLst>
      <p:ext uri="{BB962C8B-B14F-4D97-AF65-F5344CB8AC3E}">
        <p14:creationId xmlns:p14="http://schemas.microsoft.com/office/powerpoint/2010/main" val="88311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07624"/>
          </a:xfrm>
        </p:spPr>
        <p:txBody>
          <a:bodyPr>
            <a:normAutofit/>
          </a:bodyPr>
          <a:lstStyle/>
          <a:p>
            <a:r>
              <a:rPr lang="nl-NL" sz="3600" dirty="0" smtClean="0"/>
              <a:t>Wichtige literarische </a:t>
            </a:r>
            <a:r>
              <a:rPr lang="nl-NL" sz="3600" dirty="0" err="1" smtClean="0"/>
              <a:t>Begriffe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329116"/>
            <a:ext cx="3712456" cy="5412251"/>
          </a:xfrm>
        </p:spPr>
        <p:txBody>
          <a:bodyPr>
            <a:normAutofit/>
          </a:bodyPr>
          <a:lstStyle/>
          <a:p>
            <a:r>
              <a:rPr lang="nl-NL" sz="2500" dirty="0" smtClean="0"/>
              <a:t>der Verlag</a:t>
            </a:r>
          </a:p>
          <a:p>
            <a:r>
              <a:rPr lang="nl-NL" sz="2500" dirty="0" smtClean="0"/>
              <a:t>der </a:t>
            </a:r>
            <a:r>
              <a:rPr lang="nl-NL" sz="2500" dirty="0" err="1" smtClean="0"/>
              <a:t>Verleger</a:t>
            </a:r>
            <a:endParaRPr lang="nl-NL" sz="2500" dirty="0" smtClean="0"/>
          </a:p>
          <a:p>
            <a:r>
              <a:rPr lang="nl-NL" sz="2500" dirty="0" smtClean="0"/>
              <a:t>die </a:t>
            </a:r>
            <a:r>
              <a:rPr lang="nl-NL" sz="2500" dirty="0" err="1" smtClean="0"/>
              <a:t>Ausgabe</a:t>
            </a:r>
            <a:endParaRPr lang="nl-NL" sz="2500" dirty="0" smtClean="0"/>
          </a:p>
          <a:p>
            <a:r>
              <a:rPr lang="nl-NL" sz="2500" dirty="0" smtClean="0"/>
              <a:t>die </a:t>
            </a:r>
            <a:r>
              <a:rPr lang="nl-NL" sz="2500" dirty="0" err="1" smtClean="0"/>
              <a:t>Auflage</a:t>
            </a:r>
            <a:endParaRPr lang="nl-NL" sz="2500" dirty="0" smtClean="0"/>
          </a:p>
          <a:p>
            <a:r>
              <a:rPr lang="nl-NL" sz="2500" dirty="0" smtClean="0"/>
              <a:t>“copyright”</a:t>
            </a:r>
          </a:p>
          <a:p>
            <a:r>
              <a:rPr lang="nl-NL" sz="2500" dirty="0" smtClean="0"/>
              <a:t>die ISBN-Nummer</a:t>
            </a:r>
            <a:br>
              <a:rPr lang="nl-NL" sz="2500" dirty="0" smtClean="0"/>
            </a:br>
            <a:endParaRPr lang="nl-NL" sz="2500" dirty="0" smtClean="0"/>
          </a:p>
          <a:p>
            <a:r>
              <a:rPr lang="nl-NL" sz="2500" dirty="0" smtClean="0"/>
              <a:t>das </a:t>
            </a:r>
            <a:r>
              <a:rPr lang="nl-NL" sz="2500" dirty="0" err="1" smtClean="0"/>
              <a:t>Erscheinungsjahr</a:t>
            </a:r>
            <a:endParaRPr lang="nl-NL" sz="2500" dirty="0" smtClean="0"/>
          </a:p>
          <a:p>
            <a:r>
              <a:rPr lang="nl-NL" sz="2500" dirty="0" smtClean="0"/>
              <a:t>die </a:t>
            </a:r>
            <a:r>
              <a:rPr lang="nl-NL" sz="2500" dirty="0" err="1" smtClean="0"/>
              <a:t>Erstveröffentlichung</a:t>
            </a:r>
            <a:endParaRPr lang="nl-NL" sz="2500" dirty="0" smtClean="0"/>
          </a:p>
          <a:p>
            <a:r>
              <a:rPr lang="nl-NL" sz="2500" dirty="0" smtClean="0"/>
              <a:t>die </a:t>
            </a:r>
            <a:r>
              <a:rPr lang="nl-NL" sz="2500" dirty="0" err="1" smtClean="0"/>
              <a:t>Uraufführung</a:t>
            </a:r>
            <a:endParaRPr lang="nl-NL" sz="2500" dirty="0" smtClean="0"/>
          </a:p>
          <a:p>
            <a:r>
              <a:rPr lang="nl-NL" sz="2500" dirty="0" smtClean="0"/>
              <a:t>die </a:t>
            </a:r>
            <a:r>
              <a:rPr lang="nl-NL" sz="2500" dirty="0" err="1" smtClean="0"/>
              <a:t>Generalprobe</a:t>
            </a:r>
            <a:endParaRPr lang="nl-NL" sz="2500" dirty="0" smtClean="0"/>
          </a:p>
          <a:p>
            <a:endParaRPr lang="nl-NL" sz="2800" dirty="0" smtClean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427984" y="1329117"/>
            <a:ext cx="4716016" cy="512770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700" dirty="0" smtClean="0"/>
              <a:t>de uitgeverij</a:t>
            </a:r>
          </a:p>
          <a:p>
            <a:r>
              <a:rPr lang="nl-NL" sz="2700" dirty="0" smtClean="0"/>
              <a:t>de uitgever</a:t>
            </a:r>
          </a:p>
          <a:p>
            <a:r>
              <a:rPr lang="nl-NL" sz="2700" dirty="0" smtClean="0"/>
              <a:t>de uitgave (pocket/ ingebonden)</a:t>
            </a:r>
          </a:p>
          <a:p>
            <a:r>
              <a:rPr lang="nl-NL" sz="2700" dirty="0" smtClean="0"/>
              <a:t>de druk</a:t>
            </a:r>
          </a:p>
          <a:p>
            <a:r>
              <a:rPr lang="nl-NL" sz="2700" dirty="0"/>
              <a:t>het kopieerrecht</a:t>
            </a:r>
          </a:p>
          <a:p>
            <a:r>
              <a:rPr lang="nl-NL" sz="2700" dirty="0" smtClean="0"/>
              <a:t>het internationaal – standaard – boek – nummer</a:t>
            </a:r>
          </a:p>
          <a:p>
            <a:r>
              <a:rPr lang="nl-NL" sz="2700" dirty="0" smtClean="0"/>
              <a:t>h</a:t>
            </a:r>
            <a:r>
              <a:rPr lang="nl-NL" sz="2400" dirty="0" smtClean="0"/>
              <a:t>et jaar, waarin het boek verscheen</a:t>
            </a:r>
          </a:p>
          <a:p>
            <a:r>
              <a:rPr lang="nl-NL" sz="2700" dirty="0" smtClean="0"/>
              <a:t>de eerste publicatie</a:t>
            </a:r>
          </a:p>
          <a:p>
            <a:r>
              <a:rPr lang="nl-NL" sz="2700" dirty="0" smtClean="0"/>
              <a:t>de première</a:t>
            </a:r>
          </a:p>
          <a:p>
            <a:r>
              <a:rPr lang="nl-NL" sz="2700" dirty="0" smtClean="0"/>
              <a:t>de </a:t>
            </a:r>
            <a:r>
              <a:rPr lang="nl-NL" sz="2700" dirty="0"/>
              <a:t>generale </a:t>
            </a:r>
            <a:r>
              <a:rPr lang="nl-NL" sz="2700" dirty="0" smtClean="0"/>
              <a:t>repetitie</a:t>
            </a:r>
          </a:p>
          <a:p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174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17540"/>
            <a:ext cx="7498080" cy="907624"/>
          </a:xfrm>
        </p:spPr>
        <p:txBody>
          <a:bodyPr>
            <a:normAutofit/>
          </a:bodyPr>
          <a:lstStyle/>
          <a:p>
            <a:r>
              <a:rPr lang="nl-NL" sz="3600" dirty="0" smtClean="0"/>
              <a:t>Wichtige literarische </a:t>
            </a:r>
            <a:r>
              <a:rPr lang="nl-NL" sz="3600" dirty="0" err="1" smtClean="0"/>
              <a:t>Begriffe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95936" y="956647"/>
            <a:ext cx="5132213" cy="1608258"/>
          </a:xfrm>
        </p:spPr>
        <p:txBody>
          <a:bodyPr>
            <a:normAutofit/>
          </a:bodyPr>
          <a:lstStyle/>
          <a:p>
            <a:r>
              <a:rPr lang="nl-NL" sz="2800" dirty="0" smtClean="0"/>
              <a:t>het pseudoniem, de schuilnaam</a:t>
            </a:r>
          </a:p>
          <a:p>
            <a:r>
              <a:rPr lang="nl-NL" sz="2800" dirty="0" smtClean="0"/>
              <a:t>de handeling</a:t>
            </a:r>
          </a:p>
          <a:p>
            <a:r>
              <a:rPr lang="nl-NL" sz="2800" dirty="0" smtClean="0"/>
              <a:t>de plaats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35016" y="1025164"/>
            <a:ext cx="3929640" cy="189978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800" dirty="0" smtClean="0"/>
              <a:t>das </a:t>
            </a:r>
            <a:r>
              <a:rPr lang="nl-NL" sz="2800" dirty="0" err="1" smtClean="0"/>
              <a:t>Pseudonym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Handlung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der </a:t>
            </a:r>
            <a:r>
              <a:rPr lang="nl-NL" sz="2800" dirty="0" err="1" smtClean="0"/>
              <a:t>Ort</a:t>
            </a:r>
            <a:endParaRPr lang="nl-NL" sz="2800" dirty="0" smtClean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17540"/>
            <a:ext cx="7498080" cy="907624"/>
          </a:xfrm>
        </p:spPr>
        <p:txBody>
          <a:bodyPr>
            <a:normAutofit/>
          </a:bodyPr>
          <a:lstStyle/>
          <a:p>
            <a:r>
              <a:rPr lang="nl-NL" sz="3600" dirty="0" smtClean="0"/>
              <a:t>das </a:t>
            </a:r>
            <a:r>
              <a:rPr lang="nl-NL" sz="3600" dirty="0" err="1" smtClean="0"/>
              <a:t>Pseudonym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115616" y="1196752"/>
            <a:ext cx="7704856" cy="432048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nl-NL" sz="2400" dirty="0" err="1" smtClean="0"/>
              <a:t>Warum</a:t>
            </a:r>
            <a:r>
              <a:rPr lang="nl-NL" sz="2400" dirty="0" smtClean="0"/>
              <a:t> </a:t>
            </a:r>
            <a:r>
              <a:rPr lang="nl-NL" sz="2400" dirty="0" err="1" smtClean="0"/>
              <a:t>denn</a:t>
            </a:r>
            <a:r>
              <a:rPr lang="nl-NL" sz="2400" dirty="0" smtClean="0"/>
              <a:t> </a:t>
            </a:r>
            <a:r>
              <a:rPr lang="nl-NL" sz="2400" dirty="0" err="1" smtClean="0"/>
              <a:t>ein</a:t>
            </a:r>
            <a:r>
              <a:rPr lang="nl-NL" sz="2400" dirty="0" smtClean="0"/>
              <a:t> </a:t>
            </a:r>
            <a:r>
              <a:rPr lang="nl-NL" sz="2400" dirty="0" err="1" smtClean="0"/>
              <a:t>Pseudonym</a:t>
            </a:r>
            <a:r>
              <a:rPr lang="nl-NL" sz="2400" dirty="0" smtClean="0"/>
              <a:t>?</a:t>
            </a:r>
          </a:p>
          <a:p>
            <a:r>
              <a:rPr lang="nl-NL" sz="2400" dirty="0" smtClean="0"/>
              <a:t>Man </a:t>
            </a:r>
            <a:r>
              <a:rPr lang="nl-NL" sz="2400" dirty="0" err="1" smtClean="0"/>
              <a:t>ist</a:t>
            </a:r>
            <a:r>
              <a:rPr lang="nl-NL" sz="2400" dirty="0" smtClean="0"/>
              <a:t> in </a:t>
            </a:r>
            <a:r>
              <a:rPr lang="nl-NL" sz="2400" dirty="0" err="1" smtClean="0"/>
              <a:t>verschiedenen</a:t>
            </a:r>
            <a:r>
              <a:rPr lang="nl-NL" sz="2400" dirty="0" smtClean="0"/>
              <a:t> </a:t>
            </a:r>
            <a:r>
              <a:rPr lang="nl-NL" sz="2400" dirty="0" err="1" smtClean="0"/>
              <a:t>Gattungen</a:t>
            </a:r>
            <a:r>
              <a:rPr lang="nl-NL" sz="2400" dirty="0" smtClean="0"/>
              <a:t> </a:t>
            </a:r>
            <a:r>
              <a:rPr lang="nl-NL" sz="2400" dirty="0" err="1" smtClean="0"/>
              <a:t>tätig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Man hat </a:t>
            </a:r>
            <a:r>
              <a:rPr lang="nl-NL" sz="2400" dirty="0" err="1" smtClean="0"/>
              <a:t>einen</a:t>
            </a:r>
            <a:r>
              <a:rPr lang="nl-NL" sz="2400" dirty="0" smtClean="0"/>
              <a:t> </a:t>
            </a:r>
            <a:r>
              <a:rPr lang="nl-NL" sz="2400" dirty="0" err="1" smtClean="0"/>
              <a:t>Beruf</a:t>
            </a:r>
            <a:r>
              <a:rPr lang="nl-NL" sz="2400" dirty="0" smtClean="0"/>
              <a:t>, </a:t>
            </a:r>
            <a:r>
              <a:rPr lang="nl-NL" sz="2400" dirty="0" err="1" smtClean="0"/>
              <a:t>dass</a:t>
            </a:r>
            <a:r>
              <a:rPr lang="nl-NL" sz="2400" dirty="0" smtClean="0"/>
              <a:t> nicht </a:t>
            </a:r>
            <a:r>
              <a:rPr lang="nl-NL" sz="2400" dirty="0" err="1" smtClean="0"/>
              <a:t>mit</a:t>
            </a:r>
            <a:r>
              <a:rPr lang="nl-NL" sz="2400" dirty="0" smtClean="0"/>
              <a:t> </a:t>
            </a:r>
            <a:r>
              <a:rPr lang="nl-NL" sz="2400" dirty="0" err="1" smtClean="0"/>
              <a:t>Autor</a:t>
            </a:r>
            <a:r>
              <a:rPr lang="nl-NL" sz="2400" dirty="0" smtClean="0"/>
              <a:t> sein </a:t>
            </a:r>
            <a:r>
              <a:rPr lang="nl-NL" sz="2400" dirty="0" err="1" smtClean="0"/>
              <a:t>ubereinstimmt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Man </a:t>
            </a:r>
            <a:r>
              <a:rPr lang="nl-NL" sz="2400" dirty="0" err="1" smtClean="0"/>
              <a:t>fühlt</a:t>
            </a:r>
            <a:r>
              <a:rPr lang="nl-NL" sz="2400" dirty="0" smtClean="0"/>
              <a:t> </a:t>
            </a:r>
            <a:r>
              <a:rPr lang="nl-NL" sz="2400" dirty="0" err="1" smtClean="0"/>
              <a:t>sich</a:t>
            </a:r>
            <a:r>
              <a:rPr lang="nl-NL" sz="2400" dirty="0" smtClean="0"/>
              <a:t> </a:t>
            </a:r>
            <a:r>
              <a:rPr lang="nl-NL" sz="2400" dirty="0" err="1" smtClean="0"/>
              <a:t>sicherer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Man </a:t>
            </a:r>
            <a:r>
              <a:rPr lang="nl-NL" sz="2400" dirty="0" err="1" smtClean="0"/>
              <a:t>schreibt</a:t>
            </a:r>
            <a:r>
              <a:rPr lang="nl-NL" sz="2400" dirty="0" smtClean="0"/>
              <a:t> als Frau in </a:t>
            </a:r>
            <a:r>
              <a:rPr lang="nl-NL" sz="2400" dirty="0" err="1" smtClean="0"/>
              <a:t>einem</a:t>
            </a:r>
            <a:r>
              <a:rPr lang="nl-NL" sz="2400" dirty="0" smtClean="0"/>
              <a:t> ‘</a:t>
            </a:r>
            <a:r>
              <a:rPr lang="nl-NL" sz="2400" dirty="0" err="1" smtClean="0"/>
              <a:t>Männerbereich</a:t>
            </a:r>
            <a:r>
              <a:rPr lang="nl-NL" sz="2400" dirty="0" smtClean="0"/>
              <a:t>’ </a:t>
            </a:r>
            <a:r>
              <a:rPr lang="nl-NL" sz="2400" dirty="0" err="1" smtClean="0"/>
              <a:t>oder</a:t>
            </a:r>
            <a:r>
              <a:rPr lang="nl-NL" sz="2400" dirty="0" smtClean="0"/>
              <a:t> </a:t>
            </a:r>
            <a:r>
              <a:rPr lang="nl-NL" sz="2400" dirty="0" err="1" smtClean="0"/>
              <a:t>andersherum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Man </a:t>
            </a:r>
            <a:r>
              <a:rPr lang="nl-NL" sz="2400" dirty="0" err="1" smtClean="0"/>
              <a:t>schreibt</a:t>
            </a:r>
            <a:r>
              <a:rPr lang="nl-NL" sz="2400" dirty="0" smtClean="0"/>
              <a:t> </a:t>
            </a:r>
            <a:r>
              <a:rPr lang="nl-NL" sz="2400" dirty="0" err="1" smtClean="0"/>
              <a:t>mehrere</a:t>
            </a:r>
            <a:r>
              <a:rPr lang="nl-NL" sz="2400" dirty="0" smtClean="0"/>
              <a:t> </a:t>
            </a:r>
            <a:r>
              <a:rPr lang="nl-NL" sz="2400" dirty="0" err="1" smtClean="0"/>
              <a:t>Werke</a:t>
            </a:r>
            <a:r>
              <a:rPr lang="nl-NL" sz="2400" dirty="0" smtClean="0"/>
              <a:t> in </a:t>
            </a:r>
            <a:r>
              <a:rPr lang="nl-NL" sz="2400" dirty="0" err="1" smtClean="0"/>
              <a:t>kurzer</a:t>
            </a:r>
            <a:r>
              <a:rPr lang="nl-NL" sz="2400" dirty="0" smtClean="0"/>
              <a:t> </a:t>
            </a:r>
            <a:r>
              <a:rPr lang="nl-NL" sz="2400" dirty="0" err="1" smtClean="0"/>
              <a:t>Zeit</a:t>
            </a:r>
            <a:r>
              <a:rPr lang="nl-NL" sz="2400" dirty="0" smtClean="0"/>
              <a:t>.</a:t>
            </a:r>
          </a:p>
          <a:p>
            <a:r>
              <a:rPr lang="nl-NL" sz="2400" dirty="0" err="1" smtClean="0"/>
              <a:t>Aus</a:t>
            </a:r>
            <a:r>
              <a:rPr lang="nl-NL" sz="2400" dirty="0" smtClean="0"/>
              <a:t> </a:t>
            </a:r>
            <a:r>
              <a:rPr lang="nl-NL" sz="2400" dirty="0" err="1" smtClean="0"/>
              <a:t>kommerziellen</a:t>
            </a:r>
            <a:r>
              <a:rPr lang="nl-NL" sz="2400" dirty="0" smtClean="0"/>
              <a:t> </a:t>
            </a:r>
            <a:r>
              <a:rPr lang="nl-NL" sz="2400" dirty="0" err="1" smtClean="0"/>
              <a:t>Gründen</a:t>
            </a:r>
            <a:r>
              <a:rPr lang="nl-NL" sz="2400" dirty="0" smtClean="0"/>
              <a:t>: </a:t>
            </a:r>
            <a:r>
              <a:rPr lang="nl-NL" sz="2400" dirty="0" err="1" smtClean="0"/>
              <a:t>z.B.</a:t>
            </a:r>
            <a:r>
              <a:rPr lang="nl-NL" sz="2400" dirty="0" smtClean="0"/>
              <a:t> </a:t>
            </a:r>
            <a:r>
              <a:rPr lang="nl-NL" sz="2400" dirty="0"/>
              <a:t>d</a:t>
            </a:r>
            <a:r>
              <a:rPr lang="nl-NL" sz="2400" dirty="0" smtClean="0"/>
              <a:t>as </a:t>
            </a:r>
            <a:r>
              <a:rPr lang="nl-NL" sz="2400" dirty="0" err="1" smtClean="0"/>
              <a:t>Pseudonym</a:t>
            </a:r>
            <a:r>
              <a:rPr lang="nl-NL" sz="2400" dirty="0" smtClean="0"/>
              <a:t> </a:t>
            </a:r>
            <a:r>
              <a:rPr lang="nl-NL" sz="2400" dirty="0" err="1" smtClean="0"/>
              <a:t>hört</a:t>
            </a:r>
            <a:r>
              <a:rPr lang="nl-NL" sz="2400" dirty="0" smtClean="0"/>
              <a:t> </a:t>
            </a:r>
            <a:r>
              <a:rPr lang="nl-NL" sz="2400" dirty="0" err="1" smtClean="0"/>
              <a:t>sich</a:t>
            </a:r>
            <a:r>
              <a:rPr lang="nl-NL" sz="2400" dirty="0" smtClean="0"/>
              <a:t> (</a:t>
            </a:r>
            <a:r>
              <a:rPr lang="nl-NL" sz="2400" dirty="0" err="1" smtClean="0"/>
              <a:t>international</a:t>
            </a:r>
            <a:r>
              <a:rPr lang="nl-NL" sz="2400" dirty="0" smtClean="0"/>
              <a:t>) </a:t>
            </a:r>
            <a:r>
              <a:rPr lang="nl-NL" sz="2400" dirty="0" err="1" smtClean="0"/>
              <a:t>besser</a:t>
            </a:r>
            <a:r>
              <a:rPr lang="nl-NL" sz="2400" dirty="0" smtClean="0"/>
              <a:t> </a:t>
            </a:r>
            <a:r>
              <a:rPr lang="nl-NL" sz="2400" dirty="0" err="1" smtClean="0"/>
              <a:t>an</a:t>
            </a:r>
            <a:r>
              <a:rPr lang="nl-NL" sz="2400" dirty="0" smtClean="0"/>
              <a:t> als der echte Name.</a:t>
            </a:r>
          </a:p>
        </p:txBody>
      </p:sp>
    </p:spTree>
    <p:extLst>
      <p:ext uri="{BB962C8B-B14F-4D97-AF65-F5344CB8AC3E}">
        <p14:creationId xmlns:p14="http://schemas.microsoft.com/office/powerpoint/2010/main" val="223631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17540"/>
            <a:ext cx="7498080" cy="907624"/>
          </a:xfrm>
        </p:spPr>
        <p:txBody>
          <a:bodyPr>
            <a:normAutofit/>
          </a:bodyPr>
          <a:lstStyle/>
          <a:p>
            <a:r>
              <a:rPr lang="nl-NL" sz="3600" dirty="0" smtClean="0"/>
              <a:t>das </a:t>
            </a:r>
            <a:r>
              <a:rPr lang="nl-NL" sz="3600" dirty="0" err="1" smtClean="0"/>
              <a:t>Pseudonym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Afbeeldingsresultaat voor martin garri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408313" cy="21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multatu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41" y="260647"/>
            <a:ext cx="2736304" cy="33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jay 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05836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5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5008" y="116632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ie </a:t>
            </a:r>
            <a:r>
              <a:rPr lang="nl-NL" sz="3600" dirty="0" err="1" smtClean="0"/>
              <a:t>Sprache</a:t>
            </a:r>
            <a:r>
              <a:rPr lang="nl-NL" sz="3600" dirty="0" smtClean="0"/>
              <a:t> in </a:t>
            </a:r>
            <a:r>
              <a:rPr lang="nl-NL" sz="3600" dirty="0" err="1" smtClean="0"/>
              <a:t>literarischen</a:t>
            </a:r>
            <a:r>
              <a:rPr lang="nl-NL" sz="3600" dirty="0" smtClean="0"/>
              <a:t> </a:t>
            </a:r>
            <a:r>
              <a:rPr lang="nl-NL" sz="3600" dirty="0" err="1" smtClean="0"/>
              <a:t>Texten</a:t>
            </a:r>
            <a:r>
              <a:rPr lang="nl-NL" sz="3600" dirty="0" smtClean="0"/>
              <a:t>         I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527640" y="1071794"/>
            <a:ext cx="6952816" cy="613048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die </a:t>
            </a:r>
            <a:r>
              <a:rPr lang="nl-NL" dirty="0" err="1" smtClean="0"/>
              <a:t>Hochsprache</a:t>
            </a:r>
            <a:r>
              <a:rPr lang="nl-NL" dirty="0" smtClean="0"/>
              <a:t> vs. der </a:t>
            </a:r>
            <a:r>
              <a:rPr lang="nl-NL" dirty="0" err="1" smtClean="0"/>
              <a:t>Dialekt</a:t>
            </a:r>
            <a:r>
              <a:rPr lang="nl-NL" dirty="0" smtClean="0"/>
              <a:t> </a:t>
            </a:r>
            <a:r>
              <a:rPr lang="nl-NL" sz="2600" dirty="0" smtClean="0"/>
              <a:t>(die </a:t>
            </a:r>
            <a:r>
              <a:rPr lang="nl-NL" sz="2600" dirty="0" err="1" smtClean="0"/>
              <a:t>Mundart</a:t>
            </a:r>
            <a:r>
              <a:rPr lang="nl-NL" sz="2600" dirty="0" smtClean="0"/>
              <a:t>)</a:t>
            </a:r>
            <a:endParaRPr lang="nl-NL" sz="26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28" y="4316758"/>
            <a:ext cx="4514167" cy="23654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43" y="4077072"/>
            <a:ext cx="3694485" cy="277086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03648" y="230650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In </a:t>
            </a:r>
            <a:r>
              <a:rPr lang="nl-NL" sz="2400" dirty="0" err="1" smtClean="0"/>
              <a:t>ganz</a:t>
            </a:r>
            <a:r>
              <a:rPr lang="nl-NL" sz="2400" dirty="0" smtClean="0"/>
              <a:t> Deutschland </a:t>
            </a:r>
            <a:r>
              <a:rPr lang="nl-NL" sz="2400" dirty="0" err="1" smtClean="0"/>
              <a:t>gesprochen</a:t>
            </a:r>
            <a:r>
              <a:rPr lang="nl-NL" sz="2400" dirty="0" smtClean="0"/>
              <a:t> </a:t>
            </a:r>
            <a:r>
              <a:rPr lang="nl-NL" sz="2400" dirty="0" err="1" smtClean="0"/>
              <a:t>und</a:t>
            </a:r>
            <a:r>
              <a:rPr lang="nl-NL" sz="2400" dirty="0" smtClean="0"/>
              <a:t> verstanden</a:t>
            </a:r>
            <a:endParaRPr lang="nl-NL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5384112" y="2306503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Nur in </a:t>
            </a:r>
            <a:r>
              <a:rPr lang="nl-NL" sz="2400" dirty="0" err="1" smtClean="0"/>
              <a:t>Teile</a:t>
            </a:r>
            <a:r>
              <a:rPr lang="nl-NL" sz="2400" dirty="0" smtClean="0"/>
              <a:t> </a:t>
            </a:r>
            <a:r>
              <a:rPr lang="nl-NL" sz="2400" dirty="0" err="1" smtClean="0"/>
              <a:t>Deutschlands</a:t>
            </a:r>
            <a:r>
              <a:rPr lang="nl-NL" sz="2400" dirty="0" smtClean="0"/>
              <a:t> </a:t>
            </a:r>
            <a:r>
              <a:rPr lang="nl-NL" sz="2400" dirty="0" err="1" smtClean="0"/>
              <a:t>gesprochen</a:t>
            </a:r>
            <a:r>
              <a:rPr lang="nl-NL" sz="2400" dirty="0" smtClean="0"/>
              <a:t> </a:t>
            </a:r>
            <a:r>
              <a:rPr lang="nl-NL" sz="2400" dirty="0" err="1" smtClean="0"/>
              <a:t>und</a:t>
            </a:r>
            <a:r>
              <a:rPr lang="nl-NL" sz="2400" dirty="0" smtClean="0"/>
              <a:t> verstanden</a:t>
            </a:r>
            <a:endParaRPr lang="nl-NL" sz="2400" dirty="0"/>
          </a:p>
        </p:txBody>
      </p:sp>
      <p:cxnSp>
        <p:nvCxnSpPr>
          <p:cNvPr id="5" name="Rechte verbindingslijn met pijl 4"/>
          <p:cNvCxnSpPr>
            <a:endCxn id="3" idx="0"/>
          </p:cNvCxnSpPr>
          <p:nvPr/>
        </p:nvCxnSpPr>
        <p:spPr>
          <a:xfrm flipH="1">
            <a:off x="2951820" y="1718678"/>
            <a:ext cx="290790" cy="587825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5868144" y="1700808"/>
            <a:ext cx="486054" cy="504056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40769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…</a:t>
            </a:r>
            <a:r>
              <a:rPr lang="nl-NL" sz="3600" dirty="0" err="1" smtClean="0"/>
              <a:t>und</a:t>
            </a:r>
            <a:r>
              <a:rPr lang="nl-NL" sz="3600" dirty="0" smtClean="0"/>
              <a:t> </a:t>
            </a:r>
            <a:r>
              <a:rPr lang="nl-NL" sz="3600" dirty="0" err="1" smtClean="0"/>
              <a:t>auch</a:t>
            </a:r>
            <a:r>
              <a:rPr lang="nl-NL" sz="3600" dirty="0" smtClean="0"/>
              <a:t> das!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7GkHjIkR460"/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t="10937" b="10937"/>
          <a:stretch/>
        </p:blipFill>
        <p:spPr>
          <a:xfrm>
            <a:off x="539552" y="1412776"/>
            <a:ext cx="845719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5008" y="116632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ie </a:t>
            </a:r>
            <a:r>
              <a:rPr lang="nl-NL" sz="3600" dirty="0" err="1" smtClean="0"/>
              <a:t>Sprache</a:t>
            </a:r>
            <a:r>
              <a:rPr lang="nl-NL" sz="3600" dirty="0" smtClean="0"/>
              <a:t> in </a:t>
            </a:r>
            <a:r>
              <a:rPr lang="nl-NL" sz="3600" dirty="0" err="1" smtClean="0"/>
              <a:t>literarischen</a:t>
            </a:r>
            <a:r>
              <a:rPr lang="nl-NL" sz="3600" dirty="0" smtClean="0"/>
              <a:t> </a:t>
            </a:r>
            <a:r>
              <a:rPr lang="nl-NL" sz="3600" dirty="0" err="1" smtClean="0"/>
              <a:t>Texten</a:t>
            </a:r>
            <a:r>
              <a:rPr lang="nl-NL" sz="3600" dirty="0" smtClean="0"/>
              <a:t>           II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133870"/>
            <a:ext cx="2999248" cy="571202"/>
          </a:xfrm>
        </p:spPr>
        <p:txBody>
          <a:bodyPr>
            <a:normAutofit/>
          </a:bodyPr>
          <a:lstStyle/>
          <a:p>
            <a:r>
              <a:rPr lang="nl-NL" sz="2100" dirty="0" err="1" smtClean="0"/>
              <a:t>gehobene</a:t>
            </a:r>
            <a:r>
              <a:rPr lang="nl-NL" sz="2100" dirty="0" smtClean="0"/>
              <a:t> </a:t>
            </a:r>
            <a:r>
              <a:rPr lang="nl-NL" sz="2100" dirty="0" err="1" smtClean="0"/>
              <a:t>Sprache</a:t>
            </a:r>
            <a:endParaRPr lang="nl-NL" sz="2100" dirty="0" smtClean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617861" y="3153292"/>
            <a:ext cx="2808312" cy="52839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4400" dirty="0" err="1" smtClean="0"/>
              <a:t>Standardsprache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573328" y="4108926"/>
            <a:ext cx="2567200" cy="5410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100" dirty="0" err="1" smtClean="0"/>
              <a:t>Vulgärsprache</a:t>
            </a:r>
            <a:endParaRPr lang="nl-NL" sz="210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08" y="942557"/>
            <a:ext cx="1610419" cy="234242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97319"/>
            <a:ext cx="1842862" cy="276429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255008" y="1705072"/>
            <a:ext cx="2931864" cy="646331"/>
          </a:xfrm>
          <a:prstGeom prst="rect">
            <a:avLst/>
          </a:prstGeom>
          <a:noFill/>
          <a:ln w="444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lange &amp; </a:t>
            </a:r>
            <a:r>
              <a:rPr lang="nl-NL" dirty="0" err="1" smtClean="0"/>
              <a:t>komplizierte</a:t>
            </a:r>
            <a:r>
              <a:rPr lang="nl-NL" dirty="0" smtClean="0"/>
              <a:t> </a:t>
            </a:r>
            <a:r>
              <a:rPr lang="nl-NL" dirty="0" err="1" smtClean="0"/>
              <a:t>Sätze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err="1" smtClean="0"/>
              <a:t>komplizierte</a:t>
            </a:r>
            <a:r>
              <a:rPr lang="nl-NL" dirty="0" smtClean="0"/>
              <a:t> </a:t>
            </a:r>
            <a:r>
              <a:rPr lang="nl-NL" dirty="0" err="1" smtClean="0"/>
              <a:t>Wortwahl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5868144" y="4693203"/>
            <a:ext cx="2956952" cy="1200329"/>
          </a:xfrm>
          <a:prstGeom prst="rect">
            <a:avLst/>
          </a:prstGeom>
          <a:noFill/>
          <a:ln w="444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abstoßende Wortwahl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von der Masse des Volkes gesprochen (Mittelalter)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tabuisierte Begriffe</a:t>
            </a:r>
            <a:endParaRPr lang="de-DE" dirty="0"/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3491880" y="2467040"/>
            <a:ext cx="986964" cy="697874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004048" y="3552577"/>
            <a:ext cx="1387996" cy="946534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4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5008" y="116632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ie </a:t>
            </a:r>
            <a:r>
              <a:rPr lang="nl-NL" sz="3600" dirty="0" err="1" smtClean="0"/>
              <a:t>Sprache</a:t>
            </a:r>
            <a:r>
              <a:rPr lang="nl-NL" sz="3600" dirty="0" smtClean="0"/>
              <a:t> in </a:t>
            </a:r>
            <a:r>
              <a:rPr lang="nl-NL" sz="3600" dirty="0" err="1" smtClean="0"/>
              <a:t>literarischen</a:t>
            </a:r>
            <a:r>
              <a:rPr lang="nl-NL" sz="3600" dirty="0" smtClean="0"/>
              <a:t> </a:t>
            </a:r>
            <a:r>
              <a:rPr lang="nl-NL" sz="3600" dirty="0" err="1" smtClean="0"/>
              <a:t>Texten</a:t>
            </a:r>
            <a:r>
              <a:rPr lang="nl-NL" sz="3600" dirty="0" smtClean="0"/>
              <a:t>        III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81637"/>
              </p:ext>
            </p:extLst>
          </p:nvPr>
        </p:nvGraphicFramePr>
        <p:xfrm>
          <a:off x="1475656" y="1124744"/>
          <a:ext cx="6624736" cy="1253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6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800" b="1" dirty="0">
                          <a:effectLst/>
                        </a:rPr>
                        <a:t>	</a:t>
                      </a:r>
                      <a:r>
                        <a:rPr lang="nl-NL" sz="1800" b="1" dirty="0" err="1" smtClean="0">
                          <a:effectLst/>
                        </a:rPr>
                        <a:t>gehobene</a:t>
                      </a:r>
                      <a:r>
                        <a:rPr lang="nl-NL" sz="1800" b="1" dirty="0" smtClean="0">
                          <a:effectLst/>
                        </a:rPr>
                        <a:t> </a:t>
                      </a:r>
                      <a:r>
                        <a:rPr lang="nl-NL" sz="1800" b="1" dirty="0" err="1">
                          <a:effectLst/>
                        </a:rPr>
                        <a:t>Sprache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28040" algn="ctr"/>
                        </a:tabLst>
                      </a:pPr>
                      <a:r>
                        <a:rPr lang="nl-NL" sz="1800" b="1">
                          <a:effectLst/>
                        </a:rPr>
                        <a:t>	Standardsprache</a:t>
                      </a:r>
                      <a:endParaRPr lang="nl-NL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 err="1">
                          <a:effectLst/>
                        </a:rPr>
                        <a:t>Vulgärsprache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800">
                          <a:effectLst/>
                        </a:rPr>
                        <a:t>	entwenden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28040" algn="ctr"/>
                        </a:tabLst>
                      </a:pPr>
                      <a:r>
                        <a:rPr lang="nl-NL" sz="1800">
                          <a:effectLst/>
                        </a:rPr>
                        <a:t>	stehlen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27075" algn="ctr"/>
                        </a:tabLst>
                      </a:pPr>
                      <a:r>
                        <a:rPr lang="nl-NL" sz="1800" dirty="0">
                          <a:effectLst/>
                        </a:rPr>
                        <a:t>	</a:t>
                      </a:r>
                      <a:r>
                        <a:rPr lang="nl-NL" sz="1800" dirty="0" err="1">
                          <a:effectLst/>
                        </a:rPr>
                        <a:t>klauen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800" dirty="0">
                          <a:effectLst/>
                        </a:rPr>
                        <a:t>	das </a:t>
                      </a:r>
                      <a:r>
                        <a:rPr lang="nl-NL" sz="1800" dirty="0" err="1">
                          <a:effectLst/>
                        </a:rPr>
                        <a:t>Antlitz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28040" algn="ctr"/>
                        </a:tabLst>
                      </a:pPr>
                      <a:r>
                        <a:rPr lang="nl-NL" sz="1800">
                          <a:effectLst/>
                        </a:rPr>
                        <a:t>	das Gesicht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die </a:t>
                      </a:r>
                      <a:r>
                        <a:rPr lang="nl-NL" sz="1800" dirty="0" err="1">
                          <a:effectLst/>
                        </a:rPr>
                        <a:t>Visage</a:t>
                      </a:r>
                      <a:r>
                        <a:rPr lang="nl-NL" sz="1800" dirty="0">
                          <a:effectLst/>
                        </a:rPr>
                        <a:t>/die </a:t>
                      </a:r>
                      <a:r>
                        <a:rPr lang="nl-NL" sz="1800" dirty="0" err="1">
                          <a:effectLst/>
                        </a:rPr>
                        <a:t>Fresse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41052"/>
              </p:ext>
            </p:extLst>
          </p:nvPr>
        </p:nvGraphicFramePr>
        <p:xfrm>
          <a:off x="1475654" y="5733256"/>
          <a:ext cx="6624738" cy="601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9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ontvreemden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stelen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pikken/ jatten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het gelaat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het gezicht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de smoel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3096344" cy="31683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78298"/>
            <a:ext cx="2320598" cy="23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5008" y="116632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ie </a:t>
            </a:r>
            <a:r>
              <a:rPr lang="nl-NL" sz="3600" dirty="0" err="1" smtClean="0"/>
              <a:t>Sprache</a:t>
            </a:r>
            <a:r>
              <a:rPr lang="nl-NL" sz="3600" dirty="0" smtClean="0"/>
              <a:t> in </a:t>
            </a:r>
            <a:r>
              <a:rPr lang="nl-NL" sz="3600" dirty="0" err="1" smtClean="0"/>
              <a:t>literarischen</a:t>
            </a:r>
            <a:r>
              <a:rPr lang="nl-NL" sz="3600" dirty="0" smtClean="0"/>
              <a:t> </a:t>
            </a:r>
            <a:r>
              <a:rPr lang="nl-NL" sz="3600" dirty="0" err="1" smtClean="0"/>
              <a:t>Texten</a:t>
            </a:r>
            <a:r>
              <a:rPr lang="nl-NL" sz="3600" dirty="0" smtClean="0"/>
              <a:t>        IV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86063"/>
              </p:ext>
            </p:extLst>
          </p:nvPr>
        </p:nvGraphicFramePr>
        <p:xfrm>
          <a:off x="1365331" y="1556792"/>
          <a:ext cx="7277433" cy="3816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7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b="1" dirty="0" err="1" smtClean="0">
                          <a:effectLst/>
                        </a:rPr>
                        <a:t>gehobene</a:t>
                      </a:r>
                      <a:r>
                        <a:rPr lang="nl-NL" sz="2000" b="1" dirty="0" smtClean="0">
                          <a:effectLst/>
                        </a:rPr>
                        <a:t> </a:t>
                      </a:r>
                      <a:r>
                        <a:rPr lang="nl-NL" sz="2000" b="1" dirty="0" err="1">
                          <a:effectLst/>
                        </a:rPr>
                        <a:t>Sprache</a:t>
                      </a: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</a:rPr>
                        <a:t>Standardsprache</a:t>
                      </a:r>
                      <a:endParaRPr lang="nl-NL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b="1" dirty="0" err="1">
                          <a:effectLst/>
                        </a:rPr>
                        <a:t>Vulgärsprache</a:t>
                      </a: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das Haupt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Kopf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die </a:t>
                      </a:r>
                      <a:r>
                        <a:rPr lang="nl-NL" sz="2000" dirty="0" err="1">
                          <a:effectLst/>
                        </a:rPr>
                        <a:t>Birne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Tor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Dummkopf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Dussel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Odem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Atem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die Puste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das Roß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das Pferd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Gaul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borgen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leihen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pumpen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bestatten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begraben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verscharren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schreiten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gehen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latschen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peinigen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quälen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piesacken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9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5008" y="116632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ie </a:t>
            </a:r>
            <a:r>
              <a:rPr lang="nl-NL" sz="3600" dirty="0" err="1" smtClean="0"/>
              <a:t>Sprache</a:t>
            </a:r>
            <a:r>
              <a:rPr lang="nl-NL" sz="3600" dirty="0" smtClean="0"/>
              <a:t> in </a:t>
            </a:r>
            <a:r>
              <a:rPr lang="nl-NL" sz="3600" dirty="0" err="1" smtClean="0"/>
              <a:t>literarischen</a:t>
            </a:r>
            <a:r>
              <a:rPr lang="nl-NL" sz="3600" dirty="0" smtClean="0"/>
              <a:t> </a:t>
            </a:r>
            <a:r>
              <a:rPr lang="nl-NL" sz="3600" dirty="0" err="1" smtClean="0"/>
              <a:t>Texten</a:t>
            </a:r>
            <a:r>
              <a:rPr lang="nl-NL" sz="3600" dirty="0" smtClean="0"/>
              <a:t>        </a:t>
            </a:r>
            <a:r>
              <a:rPr lang="nl-NL" sz="3600" dirty="0"/>
              <a:t> </a:t>
            </a:r>
            <a:r>
              <a:rPr lang="nl-NL" sz="3600" dirty="0" smtClean="0"/>
              <a:t> V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034302"/>
              </p:ext>
            </p:extLst>
          </p:nvPr>
        </p:nvGraphicFramePr>
        <p:xfrm>
          <a:off x="1860944" y="3933056"/>
          <a:ext cx="6286208" cy="2808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90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b="1" dirty="0">
                          <a:effectLst/>
                        </a:rPr>
                        <a:t>GRUPPENSPRACHEN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sind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Sprachen</a:t>
                      </a:r>
                      <a:r>
                        <a:rPr lang="nl-NL" sz="2000" dirty="0">
                          <a:effectLst/>
                        </a:rPr>
                        <a:t>, die </a:t>
                      </a:r>
                      <a:r>
                        <a:rPr lang="nl-NL" sz="2000" dirty="0" err="1">
                          <a:effectLst/>
                        </a:rPr>
                        <a:t>von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einer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bestimmten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Gruppe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gesprochen</a:t>
                      </a:r>
                      <a:r>
                        <a:rPr lang="nl-NL" sz="2000" dirty="0">
                          <a:effectLst/>
                        </a:rPr>
                        <a:t> werden</a:t>
                      </a:r>
                      <a:r>
                        <a:rPr lang="nl-NL" sz="2000" dirty="0" smtClean="0">
                          <a:effectLst/>
                        </a:rPr>
                        <a:t>.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 row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Die Mitglieder dieser Gruppe haben z.B.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1. den </a:t>
                      </a:r>
                      <a:r>
                        <a:rPr lang="nl-NL" sz="2000" dirty="0" err="1">
                          <a:effectLst/>
                        </a:rPr>
                        <a:t>selben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 smtClean="0">
                          <a:effectLst/>
                        </a:rPr>
                        <a:t>Beruf</a:t>
                      </a: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2. </a:t>
                      </a:r>
                      <a:r>
                        <a:rPr lang="nl-NL" sz="2000" dirty="0" err="1">
                          <a:effectLst/>
                        </a:rPr>
                        <a:t>dasselbe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smtClean="0">
                          <a:effectLst/>
                        </a:rPr>
                        <a:t>Hobby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3. </a:t>
                      </a:r>
                      <a:r>
                        <a:rPr lang="nl-NL" sz="2000" dirty="0" err="1">
                          <a:effectLst/>
                        </a:rPr>
                        <a:t>dieselbe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 smtClean="0">
                          <a:effectLst/>
                        </a:rPr>
                        <a:t>Religion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4. </a:t>
                      </a:r>
                      <a:r>
                        <a:rPr lang="nl-NL" sz="2000" dirty="0" err="1">
                          <a:effectLst/>
                        </a:rPr>
                        <a:t>dasselbe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smtClean="0">
                          <a:effectLst/>
                        </a:rPr>
                        <a:t>Alter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44" y="908720"/>
            <a:ext cx="6286208" cy="29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6086" y="188640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Literarische </a:t>
            </a:r>
            <a:r>
              <a:rPr lang="nl-NL" sz="3600" dirty="0" err="1" smtClean="0"/>
              <a:t>Begriffe</a:t>
            </a:r>
            <a:r>
              <a:rPr lang="nl-NL" sz="3600" dirty="0" smtClean="0"/>
              <a:t> der </a:t>
            </a:r>
            <a:r>
              <a:rPr lang="nl-NL" sz="3600" dirty="0" err="1" smtClean="0"/>
              <a:t>Zeit</a:t>
            </a:r>
            <a:r>
              <a:rPr lang="nl-NL" sz="3600" dirty="0" smtClean="0"/>
              <a:t>                  I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20" y="908720"/>
            <a:ext cx="7756412" cy="2520280"/>
          </a:xfrm>
          <a:prstGeom prst="rect">
            <a:avLst/>
          </a:prstGeom>
        </p:spPr>
      </p:pic>
      <p:graphicFrame>
        <p:nvGraphicFramePr>
          <p:cNvPr id="20" name="Tabel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64370"/>
              </p:ext>
            </p:extLst>
          </p:nvPr>
        </p:nvGraphicFramePr>
        <p:xfrm>
          <a:off x="1835696" y="4005064"/>
          <a:ext cx="648072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0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1800" b="1" dirty="0" smtClean="0">
                          <a:effectLst/>
                        </a:rPr>
                        <a:t>DIE </a:t>
                      </a:r>
                      <a:r>
                        <a:rPr lang="de-DE" sz="1800" b="1" dirty="0">
                          <a:effectLst/>
                        </a:rPr>
                        <a:t>HISTORISCHE ZEIT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2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Die (historische) Zeit, in der die Geschichte spielt. </a:t>
                      </a:r>
                      <a:br>
                        <a:rPr lang="de-DE" sz="2000" dirty="0">
                          <a:effectLst/>
                        </a:rPr>
                      </a:br>
                      <a:r>
                        <a:rPr lang="de-DE" sz="2000" dirty="0">
                          <a:effectLst/>
                        </a:rPr>
                        <a:t/>
                      </a:r>
                      <a:br>
                        <a:rPr lang="de-DE" sz="2000" dirty="0">
                          <a:effectLst/>
                        </a:rPr>
                      </a:br>
                      <a:r>
                        <a:rPr lang="de-DE" sz="2000" dirty="0">
                          <a:effectLst/>
                        </a:rPr>
                        <a:t>z.B.: im Ersten Weltkrieg, 1891 usw.</a:t>
                      </a:r>
                      <a:br>
                        <a:rPr lang="de-DE" sz="2000" dirty="0">
                          <a:effectLst/>
                        </a:rPr>
                      </a:br>
                      <a:r>
                        <a:rPr lang="de-DE" sz="2000" dirty="0">
                          <a:effectLst/>
                        </a:rPr>
                        <a:t/>
                      </a:r>
                      <a:br>
                        <a:rPr lang="de-DE" sz="2000" dirty="0">
                          <a:effectLst/>
                        </a:rPr>
                      </a:br>
                      <a:r>
                        <a:rPr lang="de-DE" sz="2000" dirty="0">
                          <a:effectLst/>
                        </a:rPr>
                        <a:t>Die historische Zeit ist nicht unbedingt die Zeit, in der das Werk vom Autor geschrieben worden ist!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6086" y="188640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Literarische </a:t>
            </a:r>
            <a:r>
              <a:rPr lang="nl-NL" sz="3600" dirty="0" err="1" smtClean="0"/>
              <a:t>Begriffe</a:t>
            </a:r>
            <a:r>
              <a:rPr lang="nl-NL" sz="3600" dirty="0" smtClean="0"/>
              <a:t> der </a:t>
            </a:r>
            <a:r>
              <a:rPr lang="nl-NL" sz="3600" dirty="0" err="1" smtClean="0"/>
              <a:t>Zeit</a:t>
            </a:r>
            <a:r>
              <a:rPr lang="nl-NL" sz="3600" dirty="0" smtClean="0"/>
              <a:t>                 II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65661"/>
              </p:ext>
            </p:extLst>
          </p:nvPr>
        </p:nvGraphicFramePr>
        <p:xfrm>
          <a:off x="1919536" y="1772614"/>
          <a:ext cx="573151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2000" dirty="0">
                          <a:effectLst/>
                        </a:rPr>
                        <a:t>	</a:t>
                      </a:r>
                      <a:r>
                        <a:rPr lang="de-DE" sz="1800" b="1" dirty="0">
                          <a:effectLst/>
                        </a:rPr>
                        <a:t>DIE ERZÄHLZEIT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Die Zeit, die man braucht um das Buch zu lesen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entweder … Seiten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oder … </a:t>
                      </a:r>
                      <a:r>
                        <a:rPr lang="de-DE" sz="2000" dirty="0" smtClean="0">
                          <a:effectLst/>
                        </a:rPr>
                        <a:t>Minuten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1331640" y="1148674"/>
            <a:ext cx="6048672" cy="41805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500" dirty="0" err="1" smtClean="0"/>
              <a:t>Erzählzeit</a:t>
            </a:r>
            <a:r>
              <a:rPr lang="nl-NL" sz="2500" dirty="0" smtClean="0"/>
              <a:t> vs. </a:t>
            </a:r>
            <a:r>
              <a:rPr lang="nl-NL" sz="2500" dirty="0" err="1" smtClean="0"/>
              <a:t>erzählte</a:t>
            </a:r>
            <a:r>
              <a:rPr lang="nl-NL" sz="2500" dirty="0" smtClean="0"/>
              <a:t> </a:t>
            </a:r>
            <a:r>
              <a:rPr lang="nl-NL" sz="2500" dirty="0" err="1" smtClean="0"/>
              <a:t>Zeit</a:t>
            </a:r>
            <a:endParaRPr lang="nl-NL" sz="2500" dirty="0" smtClean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14244"/>
              </p:ext>
            </p:extLst>
          </p:nvPr>
        </p:nvGraphicFramePr>
        <p:xfrm>
          <a:off x="1915782" y="5852887"/>
          <a:ext cx="573151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2000" dirty="0">
                          <a:effectLst/>
                        </a:rPr>
                        <a:t>	</a:t>
                      </a:r>
                      <a:r>
                        <a:rPr lang="de-DE" sz="1800" b="1" dirty="0">
                          <a:effectLst/>
                        </a:rPr>
                        <a:t>DIE ERZÄHLTE ZEIT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Die </a:t>
                      </a:r>
                      <a:r>
                        <a:rPr lang="de-DE" sz="2000" b="1" dirty="0" smtClean="0">
                          <a:effectLst/>
                        </a:rPr>
                        <a:t>Zeitdauer</a:t>
                      </a:r>
                      <a:r>
                        <a:rPr lang="de-DE" sz="2000" dirty="0" smtClean="0">
                          <a:effectLst/>
                        </a:rPr>
                        <a:t>, </a:t>
                      </a:r>
                      <a:r>
                        <a:rPr lang="de-DE" sz="2000" dirty="0">
                          <a:effectLst/>
                        </a:rPr>
                        <a:t>die beschrieben wird</a:t>
                      </a:r>
                      <a:r>
                        <a:rPr lang="de-DE" sz="2000" dirty="0" smtClean="0">
                          <a:effectLst/>
                        </a:rPr>
                        <a:t>.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256718"/>
            <a:ext cx="4787325" cy="24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4628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Literarische </a:t>
            </a:r>
            <a:r>
              <a:rPr lang="nl-NL" sz="3600" dirty="0" err="1" smtClean="0"/>
              <a:t>Begriffe</a:t>
            </a:r>
            <a:r>
              <a:rPr lang="nl-NL" sz="3600" dirty="0" smtClean="0"/>
              <a:t> der </a:t>
            </a:r>
            <a:r>
              <a:rPr lang="nl-NL" sz="3600" dirty="0" err="1" smtClean="0"/>
              <a:t>Zeit</a:t>
            </a:r>
            <a:r>
              <a:rPr lang="nl-NL" sz="3600" dirty="0" smtClean="0"/>
              <a:t>                 III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54" y="897696"/>
            <a:ext cx="4612042" cy="2594274"/>
          </a:xfrm>
          <a:prstGeom prst="rect">
            <a:avLst/>
          </a:prstGeom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640654"/>
              </p:ext>
            </p:extLst>
          </p:nvPr>
        </p:nvGraphicFramePr>
        <p:xfrm>
          <a:off x="1403647" y="3645023"/>
          <a:ext cx="7344816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Was das Verhältnis zwischen Erzählzeit und erzählter Zeit betrifft </a:t>
                      </a:r>
                      <a:r>
                        <a:rPr lang="de-DE" sz="1800" dirty="0" smtClean="0">
                          <a:effectLst/>
                        </a:rPr>
                        <a:t/>
                      </a:r>
                      <a:br>
                        <a:rPr lang="de-DE" sz="1800" dirty="0" smtClean="0">
                          <a:effectLst/>
                        </a:rPr>
                      </a:br>
                      <a:r>
                        <a:rPr lang="de-DE" sz="1800" dirty="0" smtClean="0">
                          <a:effectLst/>
                        </a:rPr>
                        <a:t>gibt </a:t>
                      </a:r>
                      <a:r>
                        <a:rPr lang="de-DE" sz="1800" dirty="0">
                          <a:effectLst/>
                        </a:rPr>
                        <a:t>es drei Möglichkeiten.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</a:rPr>
                        <a:t>Zeitdeckung</a:t>
                      </a:r>
                      <a:endParaRPr lang="nl-NL" sz="1800" b="1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Erzählzeit  =    Erzählte Zeit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 err="1" smtClean="0">
                          <a:effectLst/>
                        </a:rPr>
                        <a:t>Zeitraffung</a:t>
                      </a:r>
                      <a:endParaRPr lang="nl-NL" sz="1800" b="1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Erzählzeit   &lt;   Erzählte Zeit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 err="1" smtClean="0">
                          <a:effectLst/>
                        </a:rPr>
                        <a:t>Zeitdehnung</a:t>
                      </a:r>
                      <a:endParaRPr lang="nl-NL" sz="1800" b="1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Erzählzeit</a:t>
                      </a:r>
                      <a:r>
                        <a:rPr lang="nl-NL" sz="1800" dirty="0">
                          <a:effectLst/>
                        </a:rPr>
                        <a:t>   &gt;   </a:t>
                      </a:r>
                      <a:r>
                        <a:rPr lang="nl-NL" sz="1800" dirty="0" err="1">
                          <a:effectLst/>
                        </a:rPr>
                        <a:t>Erzählte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r>
                        <a:rPr lang="nl-NL" sz="1800" dirty="0" err="1">
                          <a:effectLst/>
                        </a:rPr>
                        <a:t>Zeit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799992"/>
              </p:ext>
            </p:extLst>
          </p:nvPr>
        </p:nvGraphicFramePr>
        <p:xfrm>
          <a:off x="1414051" y="5589240"/>
          <a:ext cx="7560841" cy="915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0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Was kommt am meisten vor? </a:t>
                      </a:r>
                      <a:r>
                        <a:rPr lang="de-DE" sz="1800" dirty="0" smtClean="0">
                          <a:effectLst/>
                        </a:rPr>
                        <a:t>:   </a:t>
                      </a:r>
                      <a:r>
                        <a:rPr lang="nl-NL" sz="1800" b="1" u="sng" dirty="0" err="1" smtClean="0">
                          <a:effectLst/>
                        </a:rPr>
                        <a:t>Zeitraffung</a:t>
                      </a:r>
                      <a:endParaRPr lang="nl-NL" sz="18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0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Die Zeitlupe </a:t>
                      </a:r>
                      <a:r>
                        <a:rPr lang="de-DE" sz="1800" dirty="0" smtClean="0">
                          <a:effectLst/>
                        </a:rPr>
                        <a:t>(= </a:t>
                      </a:r>
                      <a:r>
                        <a:rPr lang="de-DE" sz="1800" dirty="0" err="1">
                          <a:effectLst/>
                        </a:rPr>
                        <a:t>slow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</a:rPr>
                        <a:t>motion</a:t>
                      </a:r>
                      <a:r>
                        <a:rPr lang="de-DE" sz="1800" dirty="0" smtClean="0">
                          <a:effectLst/>
                        </a:rPr>
                        <a:t>) </a:t>
                      </a:r>
                      <a:r>
                        <a:rPr lang="de-DE" sz="1800" dirty="0">
                          <a:effectLst/>
                        </a:rPr>
                        <a:t>im Film könnte man am besten vergleichen mit </a:t>
                      </a:r>
                      <a:r>
                        <a:rPr lang="de-DE" sz="1800" b="1" u="sng" dirty="0" smtClean="0">
                          <a:effectLst/>
                        </a:rPr>
                        <a:t>Zeitdehnung</a:t>
                      </a:r>
                      <a:r>
                        <a:rPr lang="de-DE" sz="1800" dirty="0" smtClean="0">
                          <a:effectLst/>
                        </a:rPr>
                        <a:t>.</a:t>
                      </a:r>
                      <a:r>
                        <a:rPr lang="de-DE" sz="1800" baseline="0" dirty="0" smtClean="0">
                          <a:effectLst/>
                        </a:rPr>
                        <a:t> 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23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4628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Literarische </a:t>
            </a:r>
            <a:r>
              <a:rPr lang="nl-NL" sz="3600" dirty="0" err="1" smtClean="0"/>
              <a:t>Begriffe</a:t>
            </a:r>
            <a:r>
              <a:rPr lang="nl-NL" sz="3600" dirty="0" smtClean="0"/>
              <a:t> der </a:t>
            </a:r>
            <a:r>
              <a:rPr lang="nl-NL" sz="3600" dirty="0" err="1" smtClean="0"/>
              <a:t>Zeit</a:t>
            </a:r>
            <a:r>
              <a:rPr lang="nl-NL" sz="3600" dirty="0" smtClean="0"/>
              <a:t>                 IV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7" y="731428"/>
            <a:ext cx="8060769" cy="59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Erzählperspektiven</a:t>
            </a:r>
            <a:r>
              <a:rPr lang="nl-NL" sz="3600" dirty="0" smtClean="0"/>
              <a:t>                               I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120584"/>
            <a:ext cx="7498080" cy="61304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nl-NL" sz="8000" dirty="0" err="1" smtClean="0"/>
              <a:t>ich-Erzähler</a:t>
            </a:r>
            <a:r>
              <a:rPr lang="nl-NL" sz="8000" dirty="0" smtClean="0"/>
              <a:t>	</a:t>
            </a:r>
            <a:r>
              <a:rPr lang="nl-NL" sz="8000" dirty="0" err="1" smtClean="0"/>
              <a:t>auktoriale</a:t>
            </a:r>
            <a:r>
              <a:rPr lang="nl-NL" sz="8000" dirty="0" smtClean="0"/>
              <a:t> </a:t>
            </a:r>
            <a:r>
              <a:rPr lang="nl-NL" sz="8000" dirty="0" err="1" smtClean="0"/>
              <a:t>Erzählform</a:t>
            </a:r>
            <a:r>
              <a:rPr lang="nl-NL" sz="8000" dirty="0" smtClean="0"/>
              <a:t>        </a:t>
            </a:r>
            <a:r>
              <a:rPr lang="nl-NL" sz="8000" dirty="0" err="1" smtClean="0"/>
              <a:t>personale</a:t>
            </a:r>
            <a:r>
              <a:rPr lang="nl-NL" sz="8000" dirty="0" smtClean="0"/>
              <a:t> </a:t>
            </a:r>
            <a:r>
              <a:rPr lang="nl-NL" sz="8000" dirty="0" err="1" smtClean="0"/>
              <a:t>Erzählform</a:t>
            </a:r>
            <a:endParaRPr lang="nl-NL" sz="8000" dirty="0" smtClean="0"/>
          </a:p>
          <a:p>
            <a:pPr>
              <a:buNone/>
            </a:pP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</p:txBody>
      </p:sp>
      <p:pic>
        <p:nvPicPr>
          <p:cNvPr id="5" name="Afbeelding 4" descr="erzahlverhalt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45497"/>
            <a:ext cx="7276834" cy="490333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Erzählperspektiven</a:t>
            </a:r>
            <a:r>
              <a:rPr lang="nl-NL" sz="3600" dirty="0" smtClean="0"/>
              <a:t>                                II 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992962"/>
              </p:ext>
            </p:extLst>
          </p:nvPr>
        </p:nvGraphicFramePr>
        <p:xfrm>
          <a:off x="1619672" y="1268760"/>
          <a:ext cx="6480720" cy="2019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45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1200" dirty="0">
                          <a:effectLst/>
                        </a:rPr>
                        <a:t>	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4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84860" algn="ctr"/>
                        </a:tabLst>
                      </a:pPr>
                      <a:r>
                        <a:rPr lang="nl-NL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DER AUTOR</a:t>
                      </a:r>
                      <a:endParaRPr lang="nl-NL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DER</a:t>
                      </a:r>
                      <a:r>
                        <a:rPr lang="nl-NL" sz="18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ERZÄHLER</a:t>
                      </a:r>
                      <a:endParaRPr lang="nl-NL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86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84860" algn="ctr"/>
                        </a:tabLst>
                      </a:pPr>
                      <a:r>
                        <a:rPr kumimoji="0" lang="de-D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 eine existierende Person, die den Text geschrieben hat.</a:t>
                      </a:r>
                      <a:endParaRPr lang="nl-N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de-D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 eine vom Autor erfundene Figur, die im Text auftritt und den Stoff aus ihrer Perspektive vermittelt.</a:t>
                      </a:r>
                      <a:r>
                        <a:rPr lang="de-DE" sz="2000" dirty="0">
                          <a:effectLst/>
                          <a:latin typeface="+mn-lt"/>
                        </a:rPr>
                        <a:t> </a:t>
                      </a:r>
                      <a:endParaRPr lang="nl-N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6" y="3501008"/>
            <a:ext cx="4235174" cy="316835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49" y="3648739"/>
            <a:ext cx="4018328" cy="28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Was </a:t>
            </a:r>
            <a:r>
              <a:rPr lang="nl-NL" sz="3600" dirty="0" err="1" smtClean="0"/>
              <a:t>ist</a:t>
            </a:r>
            <a:r>
              <a:rPr lang="nl-NL" sz="3600" dirty="0" smtClean="0"/>
              <a:t> </a:t>
            </a:r>
            <a:r>
              <a:rPr lang="nl-NL" sz="3600" dirty="0" err="1" smtClean="0"/>
              <a:t>Literatur</a:t>
            </a:r>
            <a:r>
              <a:rPr lang="nl-NL" sz="3600" dirty="0" smtClean="0"/>
              <a:t>?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2192" y="957892"/>
            <a:ext cx="3312368" cy="86409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nl-NL" sz="3600" dirty="0" smtClean="0"/>
              <a:t>LITTERA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259632" y="1779275"/>
            <a:ext cx="3960440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nl-NL" sz="3600" dirty="0" smtClean="0"/>
              <a:t>LITTERATURA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02256" y="908719"/>
            <a:ext cx="331236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nl-NL" sz="3600" dirty="0" err="1" smtClean="0"/>
              <a:t>Buchstabe</a:t>
            </a:r>
            <a:endParaRPr lang="nl-NL" sz="3600" dirty="0" smtClean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508104" y="1785163"/>
            <a:ext cx="3168352" cy="81842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nl-NL" sz="3600" dirty="0" err="1" smtClean="0"/>
              <a:t>Buchstabenschrift</a:t>
            </a:r>
            <a:endParaRPr lang="nl-NL" sz="3600" dirty="0" smtClean="0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4211960" y="1196752"/>
            <a:ext cx="57606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4932040" y="2060848"/>
            <a:ext cx="57606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3023828" y="256368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err="1" smtClean="0"/>
              <a:t>Literatur</a:t>
            </a:r>
            <a:endParaRPr lang="nl-NL" sz="2400" b="1" dirty="0"/>
          </a:p>
        </p:txBody>
      </p:sp>
      <p:sp>
        <p:nvSpPr>
          <p:cNvPr id="12" name="Afgeronde rechthoek 11"/>
          <p:cNvSpPr/>
          <p:nvPr/>
        </p:nvSpPr>
        <p:spPr>
          <a:xfrm>
            <a:off x="1547664" y="3499172"/>
            <a:ext cx="2988332" cy="15860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5349168" y="3458481"/>
            <a:ext cx="2592288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/>
          <p:cNvCxnSpPr/>
          <p:nvPr/>
        </p:nvCxnSpPr>
        <p:spPr>
          <a:xfrm flipH="1">
            <a:off x="3915544" y="3047404"/>
            <a:ext cx="584448" cy="37449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5361784" y="3042579"/>
            <a:ext cx="576064" cy="37449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691680" y="3636623"/>
            <a:ext cx="2710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Alles, was </a:t>
            </a:r>
            <a:r>
              <a:rPr lang="nl-NL" sz="1600" dirty="0" err="1" smtClean="0"/>
              <a:t>geschrieben</a:t>
            </a:r>
            <a:r>
              <a:rPr lang="nl-NL" sz="1600" dirty="0" smtClean="0"/>
              <a:t> </a:t>
            </a:r>
            <a:r>
              <a:rPr lang="nl-NL" sz="1600" dirty="0" err="1" smtClean="0"/>
              <a:t>wird</a:t>
            </a:r>
            <a:r>
              <a:rPr lang="nl-NL" sz="1600" dirty="0" smtClean="0"/>
              <a:t>:</a:t>
            </a:r>
          </a:p>
          <a:p>
            <a:r>
              <a:rPr lang="nl-NL" sz="2000" dirty="0" smtClean="0"/>
              <a:t>-</a:t>
            </a:r>
            <a:r>
              <a:rPr lang="nl-NL" sz="2000" dirty="0" err="1" smtClean="0"/>
              <a:t>Zeitung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-</a:t>
            </a:r>
            <a:r>
              <a:rPr lang="nl-NL" sz="2000" dirty="0" err="1" smtClean="0"/>
              <a:t>Spickzettel</a:t>
            </a:r>
            <a:endParaRPr lang="nl-NL" sz="2000" dirty="0"/>
          </a:p>
        </p:txBody>
      </p:sp>
      <p:sp>
        <p:nvSpPr>
          <p:cNvPr id="21" name="Tekstvak 20"/>
          <p:cNvSpPr txBox="1"/>
          <p:nvPr/>
        </p:nvSpPr>
        <p:spPr>
          <a:xfrm>
            <a:off x="5937848" y="3636623"/>
            <a:ext cx="19102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Dichtung</a:t>
            </a:r>
            <a:r>
              <a:rPr lang="nl-NL" dirty="0" smtClean="0"/>
              <a:t>:</a:t>
            </a:r>
          </a:p>
          <a:p>
            <a:r>
              <a:rPr lang="nl-NL" sz="2000" dirty="0" smtClean="0"/>
              <a:t>-</a:t>
            </a:r>
            <a:r>
              <a:rPr lang="nl-NL" sz="2000" dirty="0" err="1" smtClean="0"/>
              <a:t>Fiktion</a:t>
            </a:r>
            <a:endParaRPr lang="nl-NL" sz="20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193346"/>
            <a:ext cx="2824038" cy="1592075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1" grpId="0"/>
      <p:bldP spid="12" grpId="0" animBg="1"/>
      <p:bldP spid="13" grpId="0" animBg="1"/>
      <p:bldP spid="20" grpId="0"/>
      <p:bldP spid="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Erzählperspektiven</a:t>
            </a:r>
            <a:r>
              <a:rPr lang="nl-NL" sz="3600" dirty="0" smtClean="0"/>
              <a:t>                               III 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99427"/>
            <a:ext cx="4536504" cy="3389416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92688"/>
              </p:ext>
            </p:extLst>
          </p:nvPr>
        </p:nvGraphicFramePr>
        <p:xfrm>
          <a:off x="1412761" y="1077984"/>
          <a:ext cx="7312856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2000" b="1" dirty="0" smtClean="0">
                          <a:effectLst/>
                        </a:rPr>
                        <a:t>DIE </a:t>
                      </a:r>
                      <a:r>
                        <a:rPr lang="de-DE" sz="2000" b="1" dirty="0">
                          <a:effectLst/>
                        </a:rPr>
                        <a:t>AUKTORIALE ERZÄHLFORM</a:t>
                      </a: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2000" dirty="0" smtClean="0">
                          <a:effectLst/>
                        </a:rPr>
                        <a:t>Urheber </a:t>
                      </a:r>
                      <a:r>
                        <a:rPr lang="de-DE" sz="2000" dirty="0">
                          <a:effectLst/>
                        </a:rPr>
                        <a:t>und Vermittler der </a:t>
                      </a:r>
                      <a:r>
                        <a:rPr lang="de-DE" sz="2000" dirty="0" smtClean="0">
                          <a:effectLst/>
                        </a:rPr>
                        <a:t>Geschichte</a:t>
                      </a:r>
                    </a:p>
                    <a:p>
                      <a:pPr marL="342900" indent="-34290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2000" dirty="0" smtClean="0">
                          <a:effectLst/>
                        </a:rPr>
                        <a:t>mischt </a:t>
                      </a:r>
                      <a:r>
                        <a:rPr lang="de-DE" sz="2000" dirty="0">
                          <a:effectLst/>
                        </a:rPr>
                        <a:t>sich in das Geschehen, kommentiert Handlungen, gibt Erklärungen und fordert den Leser zum Nachdenken </a:t>
                      </a:r>
                      <a:r>
                        <a:rPr lang="de-DE" sz="2000" dirty="0" smtClean="0">
                          <a:effectLst/>
                        </a:rPr>
                        <a:t>auf.</a:t>
                      </a:r>
                      <a:endParaRPr lang="nl-NL" sz="2000" dirty="0" smtClean="0">
                        <a:effectLst/>
                      </a:endParaRPr>
                    </a:p>
                    <a:p>
                      <a:pPr marL="342900" indent="-34290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2000" dirty="0" smtClean="0">
                          <a:effectLst/>
                        </a:rPr>
                        <a:t>verfügt </a:t>
                      </a:r>
                      <a:r>
                        <a:rPr lang="de-DE" sz="2000" dirty="0">
                          <a:effectLst/>
                        </a:rPr>
                        <a:t>über wesentlich mehr Informationen als die handelnden Figuren in der Geschichte.</a:t>
                      </a:r>
                      <a:br>
                        <a:rPr lang="de-DE" sz="2000" dirty="0">
                          <a:effectLst/>
                        </a:rPr>
                      </a:b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24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Erzählperspektiven</a:t>
            </a:r>
            <a:r>
              <a:rPr lang="nl-NL" sz="3600" dirty="0" smtClean="0"/>
              <a:t>                                IV 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1220"/>
              </p:ext>
            </p:extLst>
          </p:nvPr>
        </p:nvGraphicFramePr>
        <p:xfrm>
          <a:off x="1352400" y="1196752"/>
          <a:ext cx="4248472" cy="2072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6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1800" b="1" dirty="0" smtClean="0">
                          <a:effectLst/>
                        </a:rPr>
                        <a:t>DER ICH-ERZÄHLER</a:t>
                      </a:r>
                      <a:br>
                        <a:rPr lang="de-DE" sz="1800" b="1" dirty="0" smtClean="0">
                          <a:effectLst/>
                        </a:rPr>
                      </a:b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56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Die Figur, die sich mit „ich“ </a:t>
                      </a:r>
                      <a:r>
                        <a:rPr lang="de-DE" sz="1800" dirty="0" smtClean="0">
                          <a:effectLst/>
                        </a:rPr>
                        <a:t>bezeichnet, </a:t>
                      </a:r>
                      <a:r>
                        <a:rPr lang="de-DE" sz="1800" dirty="0">
                          <a:effectLst/>
                        </a:rPr>
                        <a:t>hat in der Geschichte zwei Rollen. </a:t>
                      </a:r>
                      <a:endParaRPr lang="de-DE" sz="1800" dirty="0" smtClean="0">
                        <a:effectLst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de-DE" sz="1800" dirty="0" smtClean="0">
                          <a:effectLst/>
                        </a:rPr>
                        <a:t>erzählt die Geschichte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de-DE" sz="1800" dirty="0" smtClean="0">
                          <a:effectLst/>
                        </a:rPr>
                        <a:t>erlebt </a:t>
                      </a:r>
                      <a:r>
                        <a:rPr lang="de-DE" sz="1800" dirty="0">
                          <a:effectLst/>
                        </a:rPr>
                        <a:t>sie auch die Geschichte.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89698"/>
              </p:ext>
            </p:extLst>
          </p:nvPr>
        </p:nvGraphicFramePr>
        <p:xfrm>
          <a:off x="1352400" y="3789040"/>
          <a:ext cx="7024824" cy="284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1800" b="1" dirty="0" smtClean="0">
                          <a:effectLst/>
                        </a:rPr>
                        <a:t>DER </a:t>
                      </a:r>
                      <a:r>
                        <a:rPr lang="de-DE" sz="1800" b="1" dirty="0">
                          <a:effectLst/>
                        </a:rPr>
                        <a:t>PERSONALE </a:t>
                      </a:r>
                      <a:r>
                        <a:rPr lang="de-DE" sz="1800" b="1" dirty="0" smtClean="0">
                          <a:effectLst/>
                        </a:rPr>
                        <a:t>ERZÄHLER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800" dirty="0" smtClean="0">
                          <a:effectLst/>
                        </a:rPr>
                        <a:t>macht </a:t>
                      </a:r>
                      <a:r>
                        <a:rPr lang="de-DE" sz="1800" dirty="0">
                          <a:effectLst/>
                        </a:rPr>
                        <a:t>sich kaum </a:t>
                      </a:r>
                      <a:r>
                        <a:rPr lang="de-DE" sz="1800" dirty="0" smtClean="0">
                          <a:effectLst/>
                        </a:rPr>
                        <a:t>bemerkbar</a:t>
                      </a:r>
                    </a:p>
                    <a:p>
                      <a:pPr marL="285750" indent="-28575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800" dirty="0" smtClean="0">
                          <a:effectLst/>
                        </a:rPr>
                        <a:t>mischt </a:t>
                      </a:r>
                      <a:r>
                        <a:rPr lang="de-DE" sz="1800" dirty="0">
                          <a:effectLst/>
                        </a:rPr>
                        <a:t>sich nicht in das Geschehen ein </a:t>
                      </a:r>
                      <a:endParaRPr lang="de-DE" sz="1800" dirty="0" smtClean="0">
                        <a:effectLst/>
                      </a:endParaRPr>
                    </a:p>
                    <a:p>
                      <a:pPr marL="285750" indent="-28575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800" dirty="0" smtClean="0">
                          <a:effectLst/>
                        </a:rPr>
                        <a:t>kommuniziert </a:t>
                      </a:r>
                      <a:r>
                        <a:rPr lang="de-DE" sz="1800" dirty="0">
                          <a:effectLst/>
                        </a:rPr>
                        <a:t>nicht mit dem </a:t>
                      </a:r>
                      <a:r>
                        <a:rPr lang="de-DE" sz="1800" dirty="0" smtClean="0">
                          <a:effectLst/>
                        </a:rPr>
                        <a:t>Leser </a:t>
                      </a:r>
                    </a:p>
                    <a:p>
                      <a:pPr marL="285750" indent="-28575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800" dirty="0" smtClean="0">
                          <a:effectLst/>
                        </a:rPr>
                        <a:t>übernimmt </a:t>
                      </a:r>
                      <a:r>
                        <a:rPr lang="de-DE" sz="1800" dirty="0">
                          <a:effectLst/>
                        </a:rPr>
                        <a:t>weitgehend die Perspektive der bestimmten </a:t>
                      </a:r>
                      <a:r>
                        <a:rPr lang="de-DE" sz="1800" dirty="0" smtClean="0">
                          <a:effectLst/>
                        </a:rPr>
                        <a:t>Figur </a:t>
                      </a:r>
                    </a:p>
                    <a:p>
                      <a:pPr marL="285750" indent="-28575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800" dirty="0" smtClean="0">
                          <a:effectLst/>
                        </a:rPr>
                        <a:t>nur </a:t>
                      </a:r>
                      <a:r>
                        <a:rPr lang="de-DE" sz="1800" dirty="0">
                          <a:effectLst/>
                        </a:rPr>
                        <a:t>von der bestimmten Figur erfährt der Leser die Gedanken und </a:t>
                      </a:r>
                      <a:r>
                        <a:rPr lang="de-DE" sz="1800" dirty="0" smtClean="0">
                          <a:effectLst/>
                        </a:rPr>
                        <a:t>Gefühlen.</a:t>
                      </a:r>
                      <a:endParaRPr lang="nl-NL" sz="1800" dirty="0" smtClean="0">
                        <a:effectLst/>
                      </a:endParaRPr>
                    </a:p>
                    <a:p>
                      <a:pPr marL="285750" indent="-28575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800" dirty="0" smtClean="0">
                          <a:effectLst/>
                        </a:rPr>
                        <a:t>weiß </a:t>
                      </a:r>
                      <a:r>
                        <a:rPr lang="de-DE" sz="1800" dirty="0">
                          <a:effectLst/>
                        </a:rPr>
                        <a:t>nur, was die Figur in der Geschichte auch weiß.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21" y="1196751"/>
            <a:ext cx="2818951" cy="24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579391"/>
            <a:ext cx="7498080" cy="2146250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/>
              <a:t>Viel Spaß und Erfolg beim Lesen und Lernen!!</a:t>
            </a:r>
            <a:endParaRPr lang="de-DE" sz="48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37112"/>
            <a:ext cx="3600400" cy="217987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94" y="224258"/>
            <a:ext cx="1728192" cy="27033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3623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Es war </a:t>
            </a:r>
            <a:r>
              <a:rPr lang="nl-NL" sz="3600" dirty="0" err="1" smtClean="0"/>
              <a:t>einmal</a:t>
            </a:r>
            <a:r>
              <a:rPr lang="nl-NL" sz="3600" dirty="0" smtClean="0"/>
              <a:t> </a:t>
            </a:r>
            <a:r>
              <a:rPr lang="nl-NL" sz="3600" dirty="0" err="1" smtClean="0"/>
              <a:t>vor</a:t>
            </a:r>
            <a:r>
              <a:rPr lang="nl-NL" sz="3600" dirty="0" smtClean="0"/>
              <a:t> langer </a:t>
            </a:r>
            <a:r>
              <a:rPr lang="nl-NL" sz="3600" dirty="0" err="1" smtClean="0"/>
              <a:t>Zeit</a:t>
            </a:r>
            <a:r>
              <a:rPr lang="nl-NL" sz="3600" dirty="0" smtClean="0"/>
              <a:t>…</a:t>
            </a:r>
            <a:endParaRPr lang="nl-NL" sz="3600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868144" y="1480605"/>
            <a:ext cx="3168352" cy="51565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nl-NL" sz="2400" dirty="0" err="1" smtClean="0"/>
              <a:t>Buchstabenschrift</a:t>
            </a:r>
            <a:endParaRPr lang="nl-NL" sz="2400" dirty="0" smtClean="0"/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1435608" y="1526845"/>
            <a:ext cx="3168352" cy="5041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nl-NL" sz="2400" dirty="0" err="1" smtClean="0"/>
              <a:t>Bilderschrift</a:t>
            </a:r>
            <a:endParaRPr lang="nl-NL" sz="2400" dirty="0" smtClean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24974"/>
            <a:ext cx="2974128" cy="3649608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4128709" cy="2750501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Buchstabenschrift</a:t>
            </a:r>
            <a:endParaRPr lang="nl-NL" sz="3600" dirty="0"/>
          </a:p>
        </p:txBody>
      </p:sp>
      <p:sp>
        <p:nvSpPr>
          <p:cNvPr id="22" name="Tekstvak 21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345509"/>
              </p:ext>
            </p:extLst>
          </p:nvPr>
        </p:nvGraphicFramePr>
        <p:xfrm>
          <a:off x="2267744" y="1124744"/>
          <a:ext cx="573151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nl-NL" sz="2000">
                          <a:effectLst/>
                        </a:rPr>
                        <a:t>	DIE BUCHSTABENSCHRIFT (Definition)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/>
                      </a:r>
                      <a:br>
                        <a:rPr lang="nl-NL" sz="2000" dirty="0" smtClean="0">
                          <a:effectLst/>
                        </a:rPr>
                      </a:br>
                      <a:r>
                        <a:rPr lang="nl-NL" sz="2000" dirty="0" err="1" smtClean="0">
                          <a:effectLst/>
                        </a:rPr>
                        <a:t>Für</a:t>
                      </a:r>
                      <a:r>
                        <a:rPr lang="nl-NL" sz="2000" dirty="0" smtClean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jeden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Laut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gibt</a:t>
                      </a:r>
                      <a:r>
                        <a:rPr lang="nl-NL" sz="2000" dirty="0">
                          <a:effectLst/>
                        </a:rPr>
                        <a:t> es </a:t>
                      </a:r>
                      <a:r>
                        <a:rPr lang="nl-NL" sz="2000" dirty="0" err="1">
                          <a:effectLst/>
                        </a:rPr>
                        <a:t>einen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Buchstaben</a:t>
                      </a:r>
                      <a:r>
                        <a:rPr lang="nl-NL" sz="2000" dirty="0" smtClean="0">
                          <a:effectLst/>
                        </a:rPr>
                        <a:t>.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59995"/>
              </p:ext>
            </p:extLst>
          </p:nvPr>
        </p:nvGraphicFramePr>
        <p:xfrm>
          <a:off x="2123728" y="2348880"/>
          <a:ext cx="5998810" cy="2147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752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nl-NL" sz="1800" dirty="0">
                          <a:effectLst/>
                        </a:rPr>
                        <a:t>	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360" algn="ctr"/>
                        </a:tabLst>
                      </a:pPr>
                      <a:r>
                        <a:rPr lang="nl-NL" sz="1800" dirty="0" smtClean="0">
                          <a:effectLst/>
                        </a:rPr>
                        <a:t>VORTEILE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995" algn="ctr"/>
                        </a:tabLst>
                      </a:pPr>
                      <a:r>
                        <a:rPr lang="nl-NL" sz="1800" dirty="0" smtClean="0">
                          <a:effectLst/>
                        </a:rPr>
                        <a:t>NACHTEILE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5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praktisch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viele Muttersprachen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5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alle Wörter möglich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Analphabetismus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(ziemlich) eindeutig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4725144"/>
            <a:ext cx="8169635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2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Bilderschrift</a:t>
            </a:r>
            <a:endParaRPr lang="nl-NL" sz="3600" dirty="0"/>
          </a:p>
        </p:txBody>
      </p:sp>
      <p:sp>
        <p:nvSpPr>
          <p:cNvPr id="22" name="Tekstvak 21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152980"/>
              </p:ext>
            </p:extLst>
          </p:nvPr>
        </p:nvGraphicFramePr>
        <p:xfrm>
          <a:off x="2186361" y="980728"/>
          <a:ext cx="5347342" cy="898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7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nl-NL" sz="2000" dirty="0" smtClean="0">
                          <a:effectLst/>
                        </a:rPr>
                        <a:t>DIE </a:t>
                      </a:r>
                      <a:r>
                        <a:rPr lang="nl-NL" sz="2000" dirty="0">
                          <a:effectLst/>
                        </a:rPr>
                        <a:t>BILDERSCHRIFT (Definition)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Jedes</a:t>
                      </a:r>
                      <a:r>
                        <a:rPr lang="nl-NL" sz="2000" dirty="0">
                          <a:effectLst/>
                        </a:rPr>
                        <a:t> Wort </a:t>
                      </a:r>
                      <a:r>
                        <a:rPr lang="nl-NL" sz="2000" dirty="0" err="1">
                          <a:effectLst/>
                        </a:rPr>
                        <a:t>eine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Zeichnung</a:t>
                      </a:r>
                      <a:r>
                        <a:rPr lang="nl-NL" sz="2000" dirty="0">
                          <a:effectLst/>
                        </a:rPr>
                        <a:t>. </a:t>
                      </a: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28273"/>
              </p:ext>
            </p:extLst>
          </p:nvPr>
        </p:nvGraphicFramePr>
        <p:xfrm>
          <a:off x="1259632" y="2132856"/>
          <a:ext cx="7200800" cy="2354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034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2000" dirty="0" smtClean="0">
                          <a:effectLst/>
                        </a:rPr>
                        <a:t>	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360" algn="ctr"/>
                        </a:tabLst>
                      </a:pPr>
                      <a:r>
                        <a:rPr lang="nl-NL" sz="2000" dirty="0">
                          <a:effectLst/>
                        </a:rPr>
                        <a:t>	</a:t>
                      </a:r>
                      <a:r>
                        <a:rPr lang="nl-NL" sz="2000" dirty="0" smtClean="0">
                          <a:effectLst/>
                        </a:rPr>
                        <a:t>        VORTEILE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995" algn="ctr"/>
                        </a:tabLst>
                      </a:pPr>
                      <a:r>
                        <a:rPr lang="nl-NL" sz="2000" dirty="0" smtClean="0">
                          <a:effectLst/>
                        </a:rPr>
                        <a:t>NACHTEILE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5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Jeder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kann</a:t>
                      </a:r>
                      <a:r>
                        <a:rPr lang="nl-NL" sz="2000" dirty="0">
                          <a:effectLst/>
                        </a:rPr>
                        <a:t> das </a:t>
                      </a:r>
                      <a:r>
                        <a:rPr lang="nl-NL" sz="2000" dirty="0" err="1">
                          <a:effectLst/>
                        </a:rPr>
                        <a:t>verstehen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egal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welche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 smtClean="0">
                          <a:effectLst/>
                        </a:rPr>
                        <a:t>Muttersprache</a:t>
                      </a:r>
                      <a:r>
                        <a:rPr lang="nl-NL" sz="2000" dirty="0" smtClean="0">
                          <a:effectLst/>
                        </a:rPr>
                        <a:t>.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Man </a:t>
                      </a:r>
                      <a:r>
                        <a:rPr lang="nl-NL" sz="2000" dirty="0" err="1">
                          <a:effectLst/>
                        </a:rPr>
                        <a:t>kann</a:t>
                      </a:r>
                      <a:r>
                        <a:rPr lang="nl-NL" sz="2000" dirty="0">
                          <a:effectLst/>
                        </a:rPr>
                        <a:t> viel </a:t>
                      </a:r>
                      <a:r>
                        <a:rPr lang="nl-NL" sz="2000" dirty="0" err="1">
                          <a:effectLst/>
                        </a:rPr>
                        <a:t>Wörter</a:t>
                      </a:r>
                      <a:r>
                        <a:rPr lang="nl-NL" sz="2000" dirty="0">
                          <a:effectLst/>
                        </a:rPr>
                        <a:t> nicht </a:t>
                      </a:r>
                      <a:r>
                        <a:rPr lang="nl-NL" sz="2000" dirty="0" err="1">
                          <a:effectLst/>
                        </a:rPr>
                        <a:t>zeichnen</a:t>
                      </a:r>
                      <a:r>
                        <a:rPr lang="nl-NL" sz="2000" dirty="0">
                          <a:effectLst/>
                        </a:rPr>
                        <a:t>.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6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keine Analphabeten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nicht immer eindeutig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03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sieht schön aus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unpraktisch</a:t>
                      </a:r>
                      <a:r>
                        <a:rPr lang="nl-NL" sz="2000" dirty="0">
                          <a:effectLst/>
                        </a:rPr>
                        <a:t> (</a:t>
                      </a:r>
                      <a:r>
                        <a:rPr lang="nl-NL" sz="2000" dirty="0" err="1">
                          <a:effectLst/>
                        </a:rPr>
                        <a:t>z.B.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Tastatur</a:t>
                      </a:r>
                      <a:r>
                        <a:rPr lang="nl-NL" sz="2000" dirty="0">
                          <a:effectLst/>
                        </a:rPr>
                        <a:t>)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932886"/>
            <a:ext cx="3024336" cy="19251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32886"/>
            <a:ext cx="2736304" cy="209651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44" y="4932886"/>
            <a:ext cx="2534544" cy="19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onnewende">
  <a:themeElements>
    <a:clrScheme name="Zonnewend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1034</TotalTime>
  <Words>2379</Words>
  <Application>Microsoft Office PowerPoint</Application>
  <PresentationFormat>Diavoorstelling (4:3)</PresentationFormat>
  <Paragraphs>628</Paragraphs>
  <Slides>62</Slides>
  <Notes>11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62</vt:i4>
      </vt:variant>
    </vt:vector>
  </HeadingPairs>
  <TitlesOfParts>
    <vt:vector size="70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Zonnewende</vt:lpstr>
      <vt:lpstr>Einführung in die Literatur</vt:lpstr>
      <vt:lpstr>Unterrichtsprogramm H4</vt:lpstr>
      <vt:lpstr>Auch das gehört zu Literatur</vt:lpstr>
      <vt:lpstr>…und das auch</vt:lpstr>
      <vt:lpstr>…und auch das!</vt:lpstr>
      <vt:lpstr>Was ist Literatur?</vt:lpstr>
      <vt:lpstr>Es war einmal vor langer Zeit…</vt:lpstr>
      <vt:lpstr>Buchstabenschrift</vt:lpstr>
      <vt:lpstr>Bilderschrift</vt:lpstr>
      <vt:lpstr>Bilderschriften im 21. Jahrhundert</vt:lpstr>
      <vt:lpstr>Die Entwicklung der deutschen Sprache</vt:lpstr>
      <vt:lpstr>PowerPoint-presentatie</vt:lpstr>
      <vt:lpstr>Indoeuropäische Erbwörter</vt:lpstr>
      <vt:lpstr>Die europäischen Sprachfamilien</vt:lpstr>
      <vt:lpstr>Die Historie der deutschen Gesellschaft  und Sprache</vt:lpstr>
      <vt:lpstr>‘Deutschland’ im Mittelalter</vt:lpstr>
      <vt:lpstr>‘Deutschland’ im Mittelalter</vt:lpstr>
      <vt:lpstr>Nach dem Mittelalter</vt:lpstr>
      <vt:lpstr>Hauptgattungen in der Literatur</vt:lpstr>
      <vt:lpstr>Hauptgattungen in der Literatur</vt:lpstr>
      <vt:lpstr>Hauptgattungen in der Literatur</vt:lpstr>
      <vt:lpstr>Hauptgattungen in der Literatur</vt:lpstr>
      <vt:lpstr>Textsorten und Merkmale              I</vt:lpstr>
      <vt:lpstr>Gruppenaufgabe                               I</vt:lpstr>
      <vt:lpstr>Gruppenaufgabe                             II</vt:lpstr>
      <vt:lpstr>Epik: Märchen</vt:lpstr>
      <vt:lpstr>Epik: Romane</vt:lpstr>
      <vt:lpstr>Epik: Novelle</vt:lpstr>
      <vt:lpstr>Epik: Kurzgeschichte</vt:lpstr>
      <vt:lpstr>Textsorten und Merkmale                II</vt:lpstr>
      <vt:lpstr>Was ist Lyrik?</vt:lpstr>
      <vt:lpstr>Textsorten und Merkmale               III</vt:lpstr>
      <vt:lpstr>Was ist Dramatik?</vt:lpstr>
      <vt:lpstr>Dramatik: die Tragödie</vt:lpstr>
      <vt:lpstr>Dramatik: die Komödie</vt:lpstr>
      <vt:lpstr>Dramatik: das Hörspiel                     I</vt:lpstr>
      <vt:lpstr>Dramatik: das Fernsehspiel</vt:lpstr>
      <vt:lpstr>Hörspiel vs. Bühnenstück                  I</vt:lpstr>
      <vt:lpstr>Hörspiel vs. Bühnenstück                 II</vt:lpstr>
      <vt:lpstr>Bühnenstück vs. Fernsehspiel              </vt:lpstr>
      <vt:lpstr>Komödie vs. Tragödie</vt:lpstr>
      <vt:lpstr>Vorteile eines Fernsehspiels</vt:lpstr>
      <vt:lpstr>Dramatik: das Hörspiel                     II</vt:lpstr>
      <vt:lpstr>Wichtige literarische Begriffe</vt:lpstr>
      <vt:lpstr>Wichtige literarische Begriffe</vt:lpstr>
      <vt:lpstr>Wichtige literarische Begriffe</vt:lpstr>
      <vt:lpstr>das Pseudonym</vt:lpstr>
      <vt:lpstr>das Pseudonym</vt:lpstr>
      <vt:lpstr>Die Sprache in literarischen Texten         I</vt:lpstr>
      <vt:lpstr>Die Sprache in literarischen Texten           II</vt:lpstr>
      <vt:lpstr>Die Sprache in literarischen Texten        III</vt:lpstr>
      <vt:lpstr>Die Sprache in literarischen Texten        IV</vt:lpstr>
      <vt:lpstr>Die Sprache in literarischen Texten          V</vt:lpstr>
      <vt:lpstr>Literarische Begriffe der Zeit                  I</vt:lpstr>
      <vt:lpstr>Literarische Begriffe der Zeit                 II</vt:lpstr>
      <vt:lpstr>Literarische Begriffe der Zeit                 III</vt:lpstr>
      <vt:lpstr>Literarische Begriffe der Zeit                 IV</vt:lpstr>
      <vt:lpstr>Erzählperspektiven                               I</vt:lpstr>
      <vt:lpstr>Erzählperspektiven                                II </vt:lpstr>
      <vt:lpstr>Erzählperspektiven                               III </vt:lpstr>
      <vt:lpstr>Erzählperspektiven                                IV </vt:lpstr>
      <vt:lpstr>Viel Spaß und Erfolg beim Lesen und Lernen!!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Hauptbegriffe der Literatur</dc:title>
  <dc:creator>glp</dc:creator>
  <cp:lastModifiedBy>Jos Gulpen</cp:lastModifiedBy>
  <cp:revision>100</cp:revision>
  <dcterms:created xsi:type="dcterms:W3CDTF">2012-10-23T08:08:41Z</dcterms:created>
  <dcterms:modified xsi:type="dcterms:W3CDTF">2019-05-29T06:48:21Z</dcterms:modified>
</cp:coreProperties>
</file>